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3" r:id="rId6"/>
    <p:sldId id="262" r:id="rId7"/>
    <p:sldId id="264" r:id="rId8"/>
    <p:sldId id="266" r:id="rId9"/>
    <p:sldId id="267" r:id="rId10"/>
    <p:sldId id="268" r:id="rId11"/>
    <p:sldId id="269" r:id="rId12"/>
    <p:sldId id="270" r:id="rId13"/>
    <p:sldId id="272" r:id="rId14"/>
    <p:sldId id="271" r:id="rId15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9024D7-0AEB-4453-A8A7-11A98D78DB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93D566D-833E-442C-B9D6-961AF2272F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69D21F9-43A4-4ECB-922D-3FAF2F3F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2A06-B7FE-450E-880C-B1D70364C9A2}" type="datetimeFigureOut">
              <a:rPr lang="sl-SI" smtClean="0"/>
              <a:t>23. 03. 2023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A7ECA83-0A7F-41EE-B13C-0ADEC4BC7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517553D-6F22-4E22-B5D7-6D09C70D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8E14-2E5C-44D8-B10B-4088E2559B6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5120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C4DEA5-4AEA-43D1-9F2C-43BB32131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4350B88B-BFCD-4583-810D-F0045EFD1B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32BEF00-4127-4A67-8B1C-077D0CB64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2A06-B7FE-450E-880C-B1D70364C9A2}" type="datetimeFigureOut">
              <a:rPr lang="sl-SI" smtClean="0"/>
              <a:t>23. 03. 2023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D85DFB9-F79E-42E7-83A0-90FC246FA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F4435C4-F571-4E4C-B12D-DE4121FF4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8E14-2E5C-44D8-B10B-4088E2559B6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61064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0AC23AA9-55EE-48C1-828E-402C3D56D7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DF7028E9-76B1-469D-B5D0-FBA1BBA74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163387D-11B5-422A-8B78-6067F59E2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2A06-B7FE-450E-880C-B1D70364C9A2}" type="datetimeFigureOut">
              <a:rPr lang="sl-SI" smtClean="0"/>
              <a:t>23. 03. 2023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1FFC806-0043-44AC-B660-6E31A5B84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D3AEAF4-8AE1-49BC-A703-B715ECD5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8E14-2E5C-44D8-B10B-4088E2559B6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42583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21CBF20-E438-440A-8DC6-DAA57F47C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40CD08E-605C-4536-8830-13CE2B2AB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99014E6-2E0F-4E4B-90FC-AD28D0D9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2A06-B7FE-450E-880C-B1D70364C9A2}" type="datetimeFigureOut">
              <a:rPr lang="sl-SI" smtClean="0"/>
              <a:t>23. 03. 2023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BB468FB-AC5C-4FF5-8750-787F5A0AC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52DB14A-6FB3-47A9-981F-C15D59859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8E14-2E5C-44D8-B10B-4088E2559B6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979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CA698B-5B69-4447-AC85-3093FEEBA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EE35F98-FECE-4327-95FB-A71C308A7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F1CEB31-6252-4ADB-9B45-97F6F8B50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2A06-B7FE-450E-880C-B1D70364C9A2}" type="datetimeFigureOut">
              <a:rPr lang="sl-SI" smtClean="0"/>
              <a:t>23. 03. 2023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FF5B265-A0FB-451D-A7FF-1FFE6C864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FE0B27A-6A14-4642-A7C6-EA85A744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8E14-2E5C-44D8-B10B-4088E2559B6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5232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C4D314-B18C-4093-AB28-FC376EB2C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2E9C82F-F38D-4BE6-A0CF-62C2A9ADF0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3CD36FEC-7A47-4EA0-8B77-528AAFE075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FD7E228-136B-4753-8CF8-A2FFA1320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2A06-B7FE-450E-880C-B1D70364C9A2}" type="datetimeFigureOut">
              <a:rPr lang="sl-SI" smtClean="0"/>
              <a:t>23. 03. 2023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9D3F0FAE-DB71-4898-A8BD-88D90837E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521023E5-7D8F-435A-97AC-A66F62874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8E14-2E5C-44D8-B10B-4088E2559B6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6396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01729D-E052-40A9-B3C3-74EE00D28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575D39F9-5D73-45AC-B7E4-76209B4E2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9E0F8913-4777-4386-9F68-3319BA9F4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99CE8831-CE78-45E7-98A2-318D604041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F5E95AC5-B23A-445B-87B8-248D459FBD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FE323028-61A5-40EA-A4FA-59E82C16D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2A06-B7FE-450E-880C-B1D70364C9A2}" type="datetimeFigureOut">
              <a:rPr lang="sl-SI" smtClean="0"/>
              <a:t>23. 03. 2023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F63C1BCE-E84D-4042-AEF9-F54DE8C5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494AF502-BF41-4CEF-B1FF-A530A92C6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8E14-2E5C-44D8-B10B-4088E2559B6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7361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CA8E28-AEE6-4223-97BF-D415E91C7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63307541-060D-4B80-AB2D-57062AE9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2A06-B7FE-450E-880C-B1D70364C9A2}" type="datetimeFigureOut">
              <a:rPr lang="sl-SI" smtClean="0"/>
              <a:t>23. 03. 2023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EC9AD411-5747-4A47-BE9F-8C9A33BF9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8BFA4EC3-DA8F-454E-9334-D184096B4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8E14-2E5C-44D8-B10B-4088E2559B6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6270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546BA4F5-FB55-4E4F-A166-337339440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2A06-B7FE-450E-880C-B1D70364C9A2}" type="datetimeFigureOut">
              <a:rPr lang="sl-SI" smtClean="0"/>
              <a:t>23. 03. 2023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B2FC72CD-10C3-464C-BD0B-463764734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CAB1E176-BCBB-45DF-A3FD-C1664DAAB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8E14-2E5C-44D8-B10B-4088E2559B6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61190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D7C0D0-32CF-45BE-8B3C-2D67362AA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5A979D1-818C-4B59-92D4-C68F1B70D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BA322D6B-EC5F-4088-860C-562951FE3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CDB2846D-E879-469F-9AC6-485058BE8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2A06-B7FE-450E-880C-B1D70364C9A2}" type="datetimeFigureOut">
              <a:rPr lang="sl-SI" smtClean="0"/>
              <a:t>23. 03. 2023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DEA2A4B8-D93A-48E2-A9D4-E5827A757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5FBF0F21-3186-48C7-BFFB-0CE96D7C5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8E14-2E5C-44D8-B10B-4088E2559B6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11798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34ABF7-7A74-40D7-A051-59B90C6B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5E7EDEE7-27D0-46B3-B852-131ABA7455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6C79C82-C107-462B-8326-8ED5A1A2C6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9B6A607-2584-42FB-AD9E-0A264219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2A06-B7FE-450E-880C-B1D70364C9A2}" type="datetimeFigureOut">
              <a:rPr lang="sl-SI" smtClean="0"/>
              <a:t>23. 03. 2023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D81DB48-6A93-4659-B1EB-27758BBC9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D926E9F-A1D9-4ADB-9ED1-AAFE68442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8E14-2E5C-44D8-B10B-4088E2559B6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02066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1E713261-F98F-4F93-B872-7C99B7E2D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26F4EDA5-3992-4E3E-BCCF-AE5EE62A5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A16B93D-3665-4D86-B67A-F5FD1B08D6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A2A06-B7FE-450E-880C-B1D70364C9A2}" type="datetimeFigureOut">
              <a:rPr lang="sl-SI" smtClean="0"/>
              <a:t>23. 03. 2023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8CA3A23-38BD-4D7A-800A-03AD80F0C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CFFE722-F2E5-4CFE-A0CD-1CD804F411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98E14-2E5C-44D8-B10B-4088E2559B6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5548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omicquestions.org/the-history-of-money-not-what-you-think/money-creation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C8E17C-6809-4ED8-8291-01D88C165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9654" y="1568918"/>
            <a:ext cx="9144000" cy="2013334"/>
          </a:xfrm>
        </p:spPr>
        <p:txBody>
          <a:bodyPr/>
          <a:lstStyle/>
          <a:p>
            <a:r>
              <a:rPr lang="sl-SI" b="1" dirty="0">
                <a:solidFill>
                  <a:schemeClr val="accent1"/>
                </a:solidFill>
              </a:rPr>
              <a:t>Kaj se zgodi, ko dvignemo gotovino na bankomatu?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9CAC19A-FB76-44E0-AA98-910DFD6C0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801086"/>
            <a:ext cx="9144000" cy="488699"/>
          </a:xfrm>
        </p:spPr>
        <p:txBody>
          <a:bodyPr/>
          <a:lstStyle/>
          <a:p>
            <a:r>
              <a:rPr lang="sl-SI" b="1" dirty="0">
                <a:solidFill>
                  <a:schemeClr val="accent1"/>
                </a:solidFill>
              </a:rPr>
              <a:t>Famnitovi izleti v matematično vesolje</a:t>
            </a:r>
          </a:p>
        </p:txBody>
      </p:sp>
      <p:sp>
        <p:nvSpPr>
          <p:cNvPr id="4" name="Podnaslov 2">
            <a:extLst>
              <a:ext uri="{FF2B5EF4-FFF2-40B4-BE49-F238E27FC236}">
                <a16:creationId xmlns:a16="http://schemas.microsoft.com/office/drawing/2014/main" id="{D3BD334C-4C1E-4463-B14C-08FC4D5E828E}"/>
              </a:ext>
            </a:extLst>
          </p:cNvPr>
          <p:cNvSpPr txBox="1">
            <a:spLocks/>
          </p:cNvSpPr>
          <p:nvPr/>
        </p:nvSpPr>
        <p:spPr>
          <a:xfrm>
            <a:off x="1849654" y="4206825"/>
            <a:ext cx="9144000" cy="488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b="1" dirty="0">
                <a:solidFill>
                  <a:schemeClr val="accent1"/>
                </a:solidFill>
              </a:rPr>
              <a:t>doc. dr. Rado Pezdir, Famnit UP</a:t>
            </a:r>
          </a:p>
        </p:txBody>
      </p:sp>
    </p:spTree>
    <p:extLst>
      <p:ext uri="{BB962C8B-B14F-4D97-AF65-F5344CB8AC3E}">
        <p14:creationId xmlns:p14="http://schemas.microsoft.com/office/powerpoint/2010/main" val="251293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79CAC19A-FB76-44E0-AA98-910DFD6C0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2446"/>
            <a:ext cx="9144000" cy="488699"/>
          </a:xfrm>
        </p:spPr>
        <p:txBody>
          <a:bodyPr/>
          <a:lstStyle/>
          <a:p>
            <a:r>
              <a:rPr lang="sl-SI" b="1" dirty="0">
                <a:solidFill>
                  <a:schemeClr val="accent1"/>
                </a:solidFill>
              </a:rPr>
              <a:t>Kako se ustvari denar?</a:t>
            </a:r>
          </a:p>
        </p:txBody>
      </p:sp>
      <p:sp>
        <p:nvSpPr>
          <p:cNvPr id="8" name="Podnaslov 2">
            <a:extLst>
              <a:ext uri="{FF2B5EF4-FFF2-40B4-BE49-F238E27FC236}">
                <a16:creationId xmlns:a16="http://schemas.microsoft.com/office/drawing/2014/main" id="{FE107981-2C32-4CD9-B0FA-8C4EA51DFD86}"/>
              </a:ext>
            </a:extLst>
          </p:cNvPr>
          <p:cNvSpPr txBox="1">
            <a:spLocks/>
          </p:cNvSpPr>
          <p:nvPr/>
        </p:nvSpPr>
        <p:spPr>
          <a:xfrm>
            <a:off x="3158633" y="5924351"/>
            <a:ext cx="5874734" cy="54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200" b="1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money-creation – (economicquestions.org)</a:t>
            </a:r>
            <a:endParaRPr lang="sl-SI" sz="1200" b="1" dirty="0">
              <a:solidFill>
                <a:schemeClr val="accent1"/>
              </a:solidFill>
            </a:endParaRPr>
          </a:p>
        </p:txBody>
      </p:sp>
      <p:pic>
        <p:nvPicPr>
          <p:cNvPr id="5122" name="Picture 2" descr="money-creation –">
            <a:extLst>
              <a:ext uri="{FF2B5EF4-FFF2-40B4-BE49-F238E27FC236}">
                <a16:creationId xmlns:a16="http://schemas.microsoft.com/office/drawing/2014/main" id="{F17E6015-B1C5-43A4-BD34-4D8935C21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261" y="577720"/>
            <a:ext cx="6163477" cy="534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0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304590BF-58DE-4D1D-8FCF-1BEC145C883F}"/>
              </a:ext>
            </a:extLst>
          </p:cNvPr>
          <p:cNvSpPr/>
          <p:nvPr/>
        </p:nvSpPr>
        <p:spPr>
          <a:xfrm>
            <a:off x="1762250" y="167366"/>
            <a:ext cx="8667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>
                <a:solidFill>
                  <a:schemeClr val="accent1"/>
                </a:solidFill>
              </a:rPr>
              <a:t>Dvigi denarja iz bančnega sistema in posledice (Signature, SVB)</a:t>
            </a:r>
            <a:endParaRPr lang="sl-SI" sz="2400" dirty="0"/>
          </a:p>
        </p:txBody>
      </p:sp>
      <p:pic>
        <p:nvPicPr>
          <p:cNvPr id="6146" name="Picture 2" descr="Signature bank storefront (39th &amp; Madison) camera setup.png">
            <a:extLst>
              <a:ext uri="{FF2B5EF4-FFF2-40B4-BE49-F238E27FC236}">
                <a16:creationId xmlns:a16="http://schemas.microsoft.com/office/drawing/2014/main" id="{C1D3EDA7-C5DC-4C80-ABF3-1409EF2B3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18" y="1167732"/>
            <a:ext cx="5506877" cy="501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dnaslov 2">
            <a:extLst>
              <a:ext uri="{FF2B5EF4-FFF2-40B4-BE49-F238E27FC236}">
                <a16:creationId xmlns:a16="http://schemas.microsoft.com/office/drawing/2014/main" id="{32998D21-A74F-4655-A9C2-F34A23689E7E}"/>
              </a:ext>
            </a:extLst>
          </p:cNvPr>
          <p:cNvSpPr txBox="1">
            <a:spLocks/>
          </p:cNvSpPr>
          <p:nvPr/>
        </p:nvSpPr>
        <p:spPr>
          <a:xfrm>
            <a:off x="3491474" y="6232357"/>
            <a:ext cx="5874734" cy="54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200" b="1" dirty="0">
                <a:solidFill>
                  <a:schemeClr val="accent1"/>
                </a:solidFill>
              </a:rPr>
              <a:t>https://www.wikipedia.org</a:t>
            </a:r>
          </a:p>
        </p:txBody>
      </p:sp>
      <p:pic>
        <p:nvPicPr>
          <p:cNvPr id="6148" name="Picture 4" descr="An entrance to an office building with the words &quot;Silicon Valley Bank&quot; above the doorway and the company's rightward-pointing chevron logo in the window above it.">
            <a:extLst>
              <a:ext uri="{FF2B5EF4-FFF2-40B4-BE49-F238E27FC236}">
                <a16:creationId xmlns:a16="http://schemas.microsoft.com/office/drawing/2014/main" id="{E125337E-F867-4C21-A4F0-50E34E3F1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496" y="1167733"/>
            <a:ext cx="5871411" cy="501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827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304590BF-58DE-4D1D-8FCF-1BEC145C883F}"/>
              </a:ext>
            </a:extLst>
          </p:cNvPr>
          <p:cNvSpPr/>
          <p:nvPr/>
        </p:nvSpPr>
        <p:spPr>
          <a:xfrm>
            <a:off x="2383283" y="352384"/>
            <a:ext cx="8667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>
                <a:solidFill>
                  <a:schemeClr val="accent1"/>
                </a:solidFill>
              </a:rPr>
              <a:t>Dvigi denarja iz bančnega sistema in posledice (SVB)</a:t>
            </a:r>
            <a:endParaRPr lang="sl-SI" sz="24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B7C6B28A-276E-4332-853C-264AF409B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016" y="1277901"/>
            <a:ext cx="8094124" cy="459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45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304590BF-58DE-4D1D-8FCF-1BEC145C883F}"/>
              </a:ext>
            </a:extLst>
          </p:cNvPr>
          <p:cNvSpPr/>
          <p:nvPr/>
        </p:nvSpPr>
        <p:spPr>
          <a:xfrm>
            <a:off x="2400216" y="403184"/>
            <a:ext cx="8667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>
                <a:solidFill>
                  <a:schemeClr val="accent1"/>
                </a:solidFill>
              </a:rPr>
              <a:t>Dvigi denarja iz bančnega sistema in posledice (SVB)</a:t>
            </a:r>
            <a:endParaRPr lang="sl-SI" sz="24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194DFB11-82A4-493D-989C-68C47D4B9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796" y="1248533"/>
            <a:ext cx="7206735" cy="464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60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304590BF-58DE-4D1D-8FCF-1BEC145C883F}"/>
              </a:ext>
            </a:extLst>
          </p:cNvPr>
          <p:cNvSpPr/>
          <p:nvPr/>
        </p:nvSpPr>
        <p:spPr>
          <a:xfrm>
            <a:off x="2578016" y="411651"/>
            <a:ext cx="8667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>
                <a:solidFill>
                  <a:schemeClr val="accent1"/>
                </a:solidFill>
              </a:rPr>
              <a:t>Dvigi denarja iz bančnega sistema in posledice (SVB)</a:t>
            </a:r>
            <a:endParaRPr lang="sl-SI" sz="24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489DCFE-3178-4FA5-8B5F-EDDE6FA24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693" y="2005489"/>
            <a:ext cx="9675822" cy="284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63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79CAC19A-FB76-44E0-AA98-910DFD6C0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2400" y="354046"/>
            <a:ext cx="9144000" cy="488699"/>
          </a:xfrm>
        </p:spPr>
        <p:txBody>
          <a:bodyPr/>
          <a:lstStyle/>
          <a:p>
            <a:r>
              <a:rPr lang="sl-SI" b="1" dirty="0">
                <a:solidFill>
                  <a:schemeClr val="accent1"/>
                </a:solidFill>
              </a:rPr>
              <a:t>Famnitovi izleti v matematično vesolje</a:t>
            </a:r>
          </a:p>
        </p:txBody>
      </p:sp>
      <p:sp>
        <p:nvSpPr>
          <p:cNvPr id="7" name="Podnaslov 2">
            <a:extLst>
              <a:ext uri="{FF2B5EF4-FFF2-40B4-BE49-F238E27FC236}">
                <a16:creationId xmlns:a16="http://schemas.microsoft.com/office/drawing/2014/main" id="{C4ECB31F-022B-45BB-9457-383054669BD9}"/>
              </a:ext>
            </a:extLst>
          </p:cNvPr>
          <p:cNvSpPr txBox="1">
            <a:spLocks/>
          </p:cNvSpPr>
          <p:nvPr/>
        </p:nvSpPr>
        <p:spPr>
          <a:xfrm>
            <a:off x="2090286" y="1443791"/>
            <a:ext cx="9144000" cy="3675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l-SI" b="1" dirty="0">
                <a:solidFill>
                  <a:schemeClr val="accent1"/>
                </a:solidFill>
              </a:rPr>
              <a:t>Redosled potovanja:</a:t>
            </a:r>
          </a:p>
          <a:p>
            <a:pPr algn="l"/>
            <a:endParaRPr lang="sl-SI" b="1" dirty="0">
              <a:solidFill>
                <a:schemeClr val="accent1"/>
              </a:solidFill>
            </a:endParaRPr>
          </a:p>
          <a:p>
            <a:pPr marL="457200" indent="-457200" algn="l">
              <a:buAutoNum type="arabicPeriod"/>
            </a:pPr>
            <a:r>
              <a:rPr lang="sl-SI" b="1" dirty="0">
                <a:solidFill>
                  <a:schemeClr val="accent1"/>
                </a:solidFill>
              </a:rPr>
              <a:t>Dvig gotovine in bančni mehanizem.</a:t>
            </a:r>
          </a:p>
          <a:p>
            <a:pPr marL="457200" indent="-457200" algn="l">
              <a:buAutoNum type="arabicPeriod"/>
            </a:pPr>
            <a:r>
              <a:rPr lang="sl-SI" b="1" dirty="0">
                <a:solidFill>
                  <a:schemeClr val="accent1"/>
                </a:solidFill>
              </a:rPr>
              <a:t>Od kod gotovina v sistemu?</a:t>
            </a:r>
          </a:p>
          <a:p>
            <a:pPr marL="457200" indent="-457200" algn="l">
              <a:buAutoNum type="arabicPeriod"/>
            </a:pPr>
            <a:r>
              <a:rPr lang="sl-SI" b="1" dirty="0">
                <a:solidFill>
                  <a:schemeClr val="accent1"/>
                </a:solidFill>
              </a:rPr>
              <a:t>Dvig gotovine še enkrat.</a:t>
            </a:r>
          </a:p>
          <a:p>
            <a:pPr marL="457200" indent="-457200" algn="l">
              <a:buAutoNum type="arabicPeriod"/>
            </a:pPr>
            <a:r>
              <a:rPr lang="sl-SI" b="1" dirty="0">
                <a:solidFill>
                  <a:schemeClr val="accent1"/>
                </a:solidFill>
              </a:rPr>
              <a:t>Ponovno o denarju.</a:t>
            </a:r>
          </a:p>
          <a:p>
            <a:pPr marL="457200" indent="-457200" algn="l">
              <a:buAutoNum type="arabicPeriod"/>
            </a:pPr>
            <a:r>
              <a:rPr lang="sl-SI" b="1" dirty="0">
                <a:solidFill>
                  <a:schemeClr val="accent1"/>
                </a:solidFill>
              </a:rPr>
              <a:t>Kako se kreira denar?</a:t>
            </a:r>
          </a:p>
          <a:p>
            <a:pPr marL="457200" indent="-457200" algn="l">
              <a:buAutoNum type="arabicPeriod"/>
            </a:pPr>
            <a:r>
              <a:rPr lang="sl-SI" b="1" dirty="0">
                <a:solidFill>
                  <a:schemeClr val="accent1"/>
                </a:solidFill>
              </a:rPr>
              <a:t>Dvigi denarja iz bančnega sistema in posledice (Signature, SVB).</a:t>
            </a:r>
          </a:p>
        </p:txBody>
      </p:sp>
    </p:spTree>
    <p:extLst>
      <p:ext uri="{BB962C8B-B14F-4D97-AF65-F5344CB8AC3E}">
        <p14:creationId xmlns:p14="http://schemas.microsoft.com/office/powerpoint/2010/main" val="3038678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79CAC19A-FB76-44E0-AA98-910DFD6C0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1791"/>
            <a:ext cx="9144000" cy="488699"/>
          </a:xfrm>
        </p:spPr>
        <p:txBody>
          <a:bodyPr/>
          <a:lstStyle/>
          <a:p>
            <a:r>
              <a:rPr lang="sl-SI" b="1" dirty="0">
                <a:solidFill>
                  <a:schemeClr val="accent1"/>
                </a:solidFill>
              </a:rPr>
              <a:t>Dvig gotovine in bančni mehanizem</a:t>
            </a:r>
          </a:p>
        </p:txBody>
      </p:sp>
      <p:sp>
        <p:nvSpPr>
          <p:cNvPr id="7" name="Podnaslov 2">
            <a:extLst>
              <a:ext uri="{FF2B5EF4-FFF2-40B4-BE49-F238E27FC236}">
                <a16:creationId xmlns:a16="http://schemas.microsoft.com/office/drawing/2014/main" id="{C4ECB31F-022B-45BB-9457-383054669BD9}"/>
              </a:ext>
            </a:extLst>
          </p:cNvPr>
          <p:cNvSpPr txBox="1">
            <a:spLocks/>
          </p:cNvSpPr>
          <p:nvPr/>
        </p:nvSpPr>
        <p:spPr>
          <a:xfrm>
            <a:off x="2090286" y="1443791"/>
            <a:ext cx="9144000" cy="3675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l-SI" b="1" dirty="0">
                <a:solidFill>
                  <a:schemeClr val="accent1"/>
                </a:solidFill>
              </a:rPr>
              <a:t>Osnovna situacija in intuicija </a:t>
            </a:r>
          </a:p>
          <a:p>
            <a:pPr algn="l"/>
            <a:endParaRPr lang="sl-SI" b="1" dirty="0">
              <a:solidFill>
                <a:schemeClr val="accent1"/>
              </a:solidFill>
            </a:endParaRPr>
          </a:p>
          <a:p>
            <a:pPr algn="l"/>
            <a:r>
              <a:rPr lang="sl-SI" b="1" dirty="0">
                <a:solidFill>
                  <a:schemeClr val="accent1"/>
                </a:solidFill>
              </a:rPr>
              <a:t>X             bankomat           banka osebe X</a:t>
            </a:r>
          </a:p>
          <a:p>
            <a:pPr algn="l"/>
            <a:endParaRPr lang="sl-SI" b="1" dirty="0">
              <a:solidFill>
                <a:schemeClr val="accent1"/>
              </a:solidFill>
            </a:endParaRPr>
          </a:p>
          <a:p>
            <a:pPr algn="l"/>
            <a:r>
              <a:rPr lang="sl-SI" b="1" dirty="0">
                <a:solidFill>
                  <a:schemeClr val="accent1"/>
                </a:solidFill>
              </a:rPr>
              <a:t>banka osebe X            centralna banka</a:t>
            </a:r>
          </a:p>
          <a:p>
            <a:pPr algn="l"/>
            <a:endParaRPr lang="sl-SI" b="1" dirty="0">
              <a:solidFill>
                <a:schemeClr val="accent1"/>
              </a:solidFill>
            </a:endParaRPr>
          </a:p>
          <a:p>
            <a:pPr algn="l"/>
            <a:r>
              <a:rPr lang="sl-SI" b="1" dirty="0">
                <a:solidFill>
                  <a:schemeClr val="accent1"/>
                </a:solidFill>
              </a:rPr>
              <a:t>X             bankomat           banka osebe X           centralna banka</a:t>
            </a:r>
          </a:p>
          <a:p>
            <a:pPr algn="l"/>
            <a:endParaRPr lang="sl-SI" b="1" dirty="0">
              <a:solidFill>
                <a:schemeClr val="accent1"/>
              </a:solidFill>
            </a:endParaRPr>
          </a:p>
          <a:p>
            <a:pPr algn="l"/>
            <a:endParaRPr lang="sl-SI" b="1" dirty="0">
              <a:solidFill>
                <a:schemeClr val="accent1"/>
              </a:solidFill>
            </a:endParaRPr>
          </a:p>
        </p:txBody>
      </p:sp>
      <p:sp>
        <p:nvSpPr>
          <p:cNvPr id="2" name="Puščica: desno 1">
            <a:extLst>
              <a:ext uri="{FF2B5EF4-FFF2-40B4-BE49-F238E27FC236}">
                <a16:creationId xmlns:a16="http://schemas.microsoft.com/office/drawing/2014/main" id="{74FD36B9-FA09-42BD-A569-BB1E40128C60}"/>
              </a:ext>
            </a:extLst>
          </p:cNvPr>
          <p:cNvSpPr/>
          <p:nvPr/>
        </p:nvSpPr>
        <p:spPr>
          <a:xfrm>
            <a:off x="2492943" y="2467677"/>
            <a:ext cx="567891" cy="926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uščica: desno 4">
            <a:extLst>
              <a:ext uri="{FF2B5EF4-FFF2-40B4-BE49-F238E27FC236}">
                <a16:creationId xmlns:a16="http://schemas.microsoft.com/office/drawing/2014/main" id="{B5FD8029-4CC3-4970-AEA9-9A64520F091F}"/>
              </a:ext>
            </a:extLst>
          </p:cNvPr>
          <p:cNvSpPr/>
          <p:nvPr/>
        </p:nvSpPr>
        <p:spPr>
          <a:xfrm rot="10800000">
            <a:off x="2481709" y="2620077"/>
            <a:ext cx="567891" cy="926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uščica: desno 5">
            <a:extLst>
              <a:ext uri="{FF2B5EF4-FFF2-40B4-BE49-F238E27FC236}">
                <a16:creationId xmlns:a16="http://schemas.microsoft.com/office/drawing/2014/main" id="{D6D28A5C-7700-49E9-B0A8-70482980C016}"/>
              </a:ext>
            </a:extLst>
          </p:cNvPr>
          <p:cNvSpPr/>
          <p:nvPr/>
        </p:nvSpPr>
        <p:spPr>
          <a:xfrm rot="10800000">
            <a:off x="4597662" y="2527433"/>
            <a:ext cx="567891" cy="926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uščica: desno 7">
            <a:extLst>
              <a:ext uri="{FF2B5EF4-FFF2-40B4-BE49-F238E27FC236}">
                <a16:creationId xmlns:a16="http://schemas.microsoft.com/office/drawing/2014/main" id="{E560DC47-C55D-42C9-AC57-626D546366F1}"/>
              </a:ext>
            </a:extLst>
          </p:cNvPr>
          <p:cNvSpPr/>
          <p:nvPr/>
        </p:nvSpPr>
        <p:spPr>
          <a:xfrm rot="10800000">
            <a:off x="4132435" y="3382678"/>
            <a:ext cx="567891" cy="926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uščica: desno 8">
            <a:extLst>
              <a:ext uri="{FF2B5EF4-FFF2-40B4-BE49-F238E27FC236}">
                <a16:creationId xmlns:a16="http://schemas.microsoft.com/office/drawing/2014/main" id="{DC3A2E31-06F7-44A8-A4FD-9FF16CAF1EE1}"/>
              </a:ext>
            </a:extLst>
          </p:cNvPr>
          <p:cNvSpPr/>
          <p:nvPr/>
        </p:nvSpPr>
        <p:spPr>
          <a:xfrm>
            <a:off x="4132435" y="3492971"/>
            <a:ext cx="567891" cy="926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Puščica: desno 9">
            <a:extLst>
              <a:ext uri="{FF2B5EF4-FFF2-40B4-BE49-F238E27FC236}">
                <a16:creationId xmlns:a16="http://schemas.microsoft.com/office/drawing/2014/main" id="{BA9C6B22-E8A5-4B45-B95F-28D697C5DB51}"/>
              </a:ext>
            </a:extLst>
          </p:cNvPr>
          <p:cNvSpPr/>
          <p:nvPr/>
        </p:nvSpPr>
        <p:spPr>
          <a:xfrm>
            <a:off x="2492942" y="4275622"/>
            <a:ext cx="567891" cy="926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Puščica: desno 10">
            <a:extLst>
              <a:ext uri="{FF2B5EF4-FFF2-40B4-BE49-F238E27FC236}">
                <a16:creationId xmlns:a16="http://schemas.microsoft.com/office/drawing/2014/main" id="{629F5289-64DB-4FFE-B704-CDDBAC691A08}"/>
              </a:ext>
            </a:extLst>
          </p:cNvPr>
          <p:cNvSpPr/>
          <p:nvPr/>
        </p:nvSpPr>
        <p:spPr>
          <a:xfrm rot="10800000">
            <a:off x="2481708" y="4428022"/>
            <a:ext cx="567891" cy="926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Puščica: desno 11">
            <a:extLst>
              <a:ext uri="{FF2B5EF4-FFF2-40B4-BE49-F238E27FC236}">
                <a16:creationId xmlns:a16="http://schemas.microsoft.com/office/drawing/2014/main" id="{4DAD9343-D137-4777-A268-6C049E343F37}"/>
              </a:ext>
            </a:extLst>
          </p:cNvPr>
          <p:cNvSpPr/>
          <p:nvPr/>
        </p:nvSpPr>
        <p:spPr>
          <a:xfrm rot="10800000">
            <a:off x="4623324" y="4368266"/>
            <a:ext cx="567891" cy="926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Puščica: desno 15">
            <a:extLst>
              <a:ext uri="{FF2B5EF4-FFF2-40B4-BE49-F238E27FC236}">
                <a16:creationId xmlns:a16="http://schemas.microsoft.com/office/drawing/2014/main" id="{1FE7D594-30DD-462E-823F-AC945D3D9540}"/>
              </a:ext>
            </a:extLst>
          </p:cNvPr>
          <p:cNvSpPr/>
          <p:nvPr/>
        </p:nvSpPr>
        <p:spPr>
          <a:xfrm rot="10800000">
            <a:off x="7156361" y="4275622"/>
            <a:ext cx="567891" cy="926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Puščica: desno 16">
            <a:extLst>
              <a:ext uri="{FF2B5EF4-FFF2-40B4-BE49-F238E27FC236}">
                <a16:creationId xmlns:a16="http://schemas.microsoft.com/office/drawing/2014/main" id="{A0368840-7823-4F2F-B335-D0B156717630}"/>
              </a:ext>
            </a:extLst>
          </p:cNvPr>
          <p:cNvSpPr/>
          <p:nvPr/>
        </p:nvSpPr>
        <p:spPr>
          <a:xfrm>
            <a:off x="7156361" y="4385915"/>
            <a:ext cx="567891" cy="926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37049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79CAC19A-FB76-44E0-AA98-910DFD6C0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3312"/>
            <a:ext cx="9144000" cy="488699"/>
          </a:xfrm>
        </p:spPr>
        <p:txBody>
          <a:bodyPr/>
          <a:lstStyle/>
          <a:p>
            <a:r>
              <a:rPr lang="sl-SI" b="1" dirty="0">
                <a:solidFill>
                  <a:schemeClr val="accent1"/>
                </a:solidFill>
              </a:rPr>
              <a:t>Od kod gotovina v sistemu?</a:t>
            </a:r>
          </a:p>
        </p:txBody>
      </p:sp>
      <p:sp>
        <p:nvSpPr>
          <p:cNvPr id="4" name="Podnaslov 2">
            <a:extLst>
              <a:ext uri="{FF2B5EF4-FFF2-40B4-BE49-F238E27FC236}">
                <a16:creationId xmlns:a16="http://schemas.microsoft.com/office/drawing/2014/main" id="{A0D047DD-32CA-4ED0-A95C-6DDBBC718B5E}"/>
              </a:ext>
            </a:extLst>
          </p:cNvPr>
          <p:cNvSpPr txBox="1">
            <a:spLocks/>
          </p:cNvSpPr>
          <p:nvPr/>
        </p:nvSpPr>
        <p:spPr>
          <a:xfrm>
            <a:off x="1782278" y="1453416"/>
            <a:ext cx="9144000" cy="3675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l-SI" b="1" dirty="0">
                <a:solidFill>
                  <a:schemeClr val="accent1"/>
                </a:solidFill>
              </a:rPr>
              <a:t>Od kod centralni banki gotovina? </a:t>
            </a:r>
          </a:p>
          <a:p>
            <a:pPr algn="l"/>
            <a:endParaRPr lang="sl-SI" b="1" dirty="0">
              <a:solidFill>
                <a:schemeClr val="accent1"/>
              </a:solidFill>
            </a:endParaRPr>
          </a:p>
          <a:p>
            <a:pPr algn="just"/>
            <a:r>
              <a:rPr lang="sl-SI" b="1" dirty="0">
                <a:solidFill>
                  <a:schemeClr val="accent1"/>
                </a:solidFill>
              </a:rPr>
              <a:t>Centralna banka odkupi obveznice od bančnega sistema in ustvari denar.</a:t>
            </a:r>
          </a:p>
          <a:p>
            <a:pPr algn="just"/>
            <a:endParaRPr lang="sl-SI" b="1" dirty="0">
              <a:solidFill>
                <a:schemeClr val="accent1"/>
              </a:solidFill>
            </a:endParaRPr>
          </a:p>
          <a:p>
            <a:pPr algn="just"/>
            <a:r>
              <a:rPr lang="sl-SI" b="1" dirty="0">
                <a:solidFill>
                  <a:schemeClr val="accent1"/>
                </a:solidFill>
              </a:rPr>
              <a:t>Od kod bankam obveznice? </a:t>
            </a:r>
          </a:p>
          <a:p>
            <a:pPr algn="just"/>
            <a:endParaRPr lang="sl-SI" b="1" dirty="0">
              <a:solidFill>
                <a:schemeClr val="accent1"/>
              </a:solidFill>
            </a:endParaRPr>
          </a:p>
          <a:p>
            <a:pPr algn="just"/>
            <a:r>
              <a:rPr lang="sl-SI" b="1" dirty="0">
                <a:solidFill>
                  <a:schemeClr val="accent1"/>
                </a:solidFill>
              </a:rPr>
              <a:t>Kaj je obveznica in zakaj je pomembna?</a:t>
            </a:r>
          </a:p>
        </p:txBody>
      </p:sp>
    </p:spTree>
    <p:extLst>
      <p:ext uri="{BB962C8B-B14F-4D97-AF65-F5344CB8AC3E}">
        <p14:creationId xmlns:p14="http://schemas.microsoft.com/office/powerpoint/2010/main" val="2311469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79CAC19A-FB76-44E0-AA98-910DFD6C0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2446"/>
            <a:ext cx="9144000" cy="488699"/>
          </a:xfrm>
        </p:spPr>
        <p:txBody>
          <a:bodyPr/>
          <a:lstStyle/>
          <a:p>
            <a:r>
              <a:rPr lang="sl-SI" b="1" dirty="0">
                <a:solidFill>
                  <a:schemeClr val="accent1"/>
                </a:solidFill>
              </a:rPr>
              <a:t>Od kod gotovina v sistemu?</a:t>
            </a:r>
          </a:p>
        </p:txBody>
      </p:sp>
      <p:pic>
        <p:nvPicPr>
          <p:cNvPr id="5" name="Picture 2" descr="https://www.ecb.europa.eu/pub/annual/balance/html/eurosystembalancesheet2021/ecb.eurosystembalancesheet2021.en_img1.png?3bc331248a4698bcd6d8f26975c5b5fe">
            <a:extLst>
              <a:ext uri="{FF2B5EF4-FFF2-40B4-BE49-F238E27FC236}">
                <a16:creationId xmlns:a16="http://schemas.microsoft.com/office/drawing/2014/main" id="{2DD10A9D-D11A-4CB7-98BD-5FD912D30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22" y="741145"/>
            <a:ext cx="3898837" cy="562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www.ecb.europa.eu/pub/annual/balance/html/eurosystembalancesheet2021/ecb.eurosystembalancesheet2021.en_img0.png?a11f551f828462f9c2d2d7193e6b41c6">
            <a:extLst>
              <a:ext uri="{FF2B5EF4-FFF2-40B4-BE49-F238E27FC236}">
                <a16:creationId xmlns:a16="http://schemas.microsoft.com/office/drawing/2014/main" id="{C27DDFA2-FEA6-4760-BB24-A0AACCAC6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715" y="741145"/>
            <a:ext cx="4243809" cy="562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dnaslov 2">
            <a:extLst>
              <a:ext uri="{FF2B5EF4-FFF2-40B4-BE49-F238E27FC236}">
                <a16:creationId xmlns:a16="http://schemas.microsoft.com/office/drawing/2014/main" id="{A48FAA01-E0F6-451F-B756-11A39DB3DFCE}"/>
              </a:ext>
            </a:extLst>
          </p:cNvPr>
          <p:cNvSpPr txBox="1">
            <a:spLocks/>
          </p:cNvSpPr>
          <p:nvPr/>
        </p:nvSpPr>
        <p:spPr>
          <a:xfrm>
            <a:off x="6000225" y="6336632"/>
            <a:ext cx="889239" cy="268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200" b="1" dirty="0">
                <a:solidFill>
                  <a:schemeClr val="accent1"/>
                </a:solidFill>
              </a:rPr>
              <a:t>Vir: ECB</a:t>
            </a:r>
          </a:p>
        </p:txBody>
      </p:sp>
    </p:spTree>
    <p:extLst>
      <p:ext uri="{BB962C8B-B14F-4D97-AF65-F5344CB8AC3E}">
        <p14:creationId xmlns:p14="http://schemas.microsoft.com/office/powerpoint/2010/main" val="182745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79CAC19A-FB76-44E0-AA98-910DFD6C0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1779"/>
            <a:ext cx="9144000" cy="488699"/>
          </a:xfrm>
        </p:spPr>
        <p:txBody>
          <a:bodyPr/>
          <a:lstStyle/>
          <a:p>
            <a:r>
              <a:rPr lang="sl-SI" b="1" dirty="0">
                <a:solidFill>
                  <a:schemeClr val="accent1"/>
                </a:solidFill>
              </a:rPr>
              <a:t>Dvig gotovine malo bolj tehnično</a:t>
            </a:r>
          </a:p>
        </p:txBody>
      </p:sp>
      <p:sp>
        <p:nvSpPr>
          <p:cNvPr id="4" name="Podnaslov 2">
            <a:extLst>
              <a:ext uri="{FF2B5EF4-FFF2-40B4-BE49-F238E27FC236}">
                <a16:creationId xmlns:a16="http://schemas.microsoft.com/office/drawing/2014/main" id="{A0D047DD-32CA-4ED0-A95C-6DDBBC718B5E}"/>
              </a:ext>
            </a:extLst>
          </p:cNvPr>
          <p:cNvSpPr txBox="1">
            <a:spLocks/>
          </p:cNvSpPr>
          <p:nvPr/>
        </p:nvSpPr>
        <p:spPr>
          <a:xfrm>
            <a:off x="1782278" y="1453416"/>
            <a:ext cx="9144000" cy="3675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l-SI" b="1" dirty="0">
                <a:solidFill>
                  <a:schemeClr val="accent1"/>
                </a:solidFill>
              </a:rPr>
              <a:t>T - računi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EEB0645F-38B2-4E1E-9011-CBCE9D7C8E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846810"/>
              </p:ext>
            </p:extLst>
          </p:nvPr>
        </p:nvGraphicFramePr>
        <p:xfrm>
          <a:off x="3644945" y="2734779"/>
          <a:ext cx="541866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78250549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0223602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l-SI" dirty="0"/>
                        <a:t>Sredstvi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dirty="0"/>
                        <a:t>Obveznosti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0947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070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633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5279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79CAC19A-FB76-44E0-AA98-910DFD6C0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0889"/>
            <a:ext cx="9144000" cy="488699"/>
          </a:xfrm>
        </p:spPr>
        <p:txBody>
          <a:bodyPr/>
          <a:lstStyle/>
          <a:p>
            <a:r>
              <a:rPr lang="sl-SI" b="1" dirty="0">
                <a:solidFill>
                  <a:schemeClr val="accent1"/>
                </a:solidFill>
              </a:rPr>
              <a:t>Dvig gotovine malo bolj dramatično</a:t>
            </a:r>
          </a:p>
        </p:txBody>
      </p:sp>
      <p:sp>
        <p:nvSpPr>
          <p:cNvPr id="5" name="Podnaslov 2">
            <a:extLst>
              <a:ext uri="{FF2B5EF4-FFF2-40B4-BE49-F238E27FC236}">
                <a16:creationId xmlns:a16="http://schemas.microsoft.com/office/drawing/2014/main" id="{56144AF0-0B3B-4B89-BFCF-AE49E66EF0C1}"/>
              </a:ext>
            </a:extLst>
          </p:cNvPr>
          <p:cNvSpPr txBox="1">
            <a:spLocks/>
          </p:cNvSpPr>
          <p:nvPr/>
        </p:nvSpPr>
        <p:spPr>
          <a:xfrm>
            <a:off x="1773811" y="1239303"/>
            <a:ext cx="9144000" cy="770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l-SI" b="1" dirty="0">
                <a:solidFill>
                  <a:schemeClr val="accent1"/>
                </a:solidFill>
              </a:rPr>
              <a:t>Kaj če vsi naenkrat dvignemo gotovino na bankomatu in to ponavljamo iz dneva v dan?</a:t>
            </a:r>
          </a:p>
          <a:p>
            <a:pPr algn="l"/>
            <a:endParaRPr lang="sl-SI" b="1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Russians run from 'ATM to ATM to get cash', long queues seen. See photos |  Mint">
            <a:extLst>
              <a:ext uri="{FF2B5EF4-FFF2-40B4-BE49-F238E27FC236}">
                <a16:creationId xmlns:a16="http://schemas.microsoft.com/office/drawing/2014/main" id="{9932E86D-613F-4F2B-B5D7-4D20E089E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981" y="2174181"/>
            <a:ext cx="571500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dnaslov 2">
            <a:extLst>
              <a:ext uri="{FF2B5EF4-FFF2-40B4-BE49-F238E27FC236}">
                <a16:creationId xmlns:a16="http://schemas.microsoft.com/office/drawing/2014/main" id="{89459EE2-30A6-4CBE-A15A-88D9F8DE4D3F}"/>
              </a:ext>
            </a:extLst>
          </p:cNvPr>
          <p:cNvSpPr txBox="1">
            <a:spLocks/>
          </p:cNvSpPr>
          <p:nvPr/>
        </p:nvSpPr>
        <p:spPr>
          <a:xfrm>
            <a:off x="5078959" y="5468475"/>
            <a:ext cx="2791832" cy="300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200" b="1" dirty="0">
                <a:solidFill>
                  <a:schemeClr val="accent1"/>
                </a:solidFill>
              </a:rPr>
              <a:t>Vir: www.livemint.com</a:t>
            </a:r>
          </a:p>
        </p:txBody>
      </p:sp>
    </p:spTree>
    <p:extLst>
      <p:ext uri="{BB962C8B-B14F-4D97-AF65-F5344CB8AC3E}">
        <p14:creationId xmlns:p14="http://schemas.microsoft.com/office/powerpoint/2010/main" val="3766503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79CAC19A-FB76-44E0-AA98-910DFD6C0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933" y="354046"/>
            <a:ext cx="9144000" cy="488699"/>
          </a:xfrm>
        </p:spPr>
        <p:txBody>
          <a:bodyPr/>
          <a:lstStyle/>
          <a:p>
            <a:r>
              <a:rPr lang="sl-SI" b="1" dirty="0">
                <a:solidFill>
                  <a:schemeClr val="accent1"/>
                </a:solidFill>
              </a:rPr>
              <a:t>Ponovno o denarju</a:t>
            </a:r>
          </a:p>
        </p:txBody>
      </p:sp>
      <p:sp>
        <p:nvSpPr>
          <p:cNvPr id="5" name="Podnaslov 2">
            <a:extLst>
              <a:ext uri="{FF2B5EF4-FFF2-40B4-BE49-F238E27FC236}">
                <a16:creationId xmlns:a16="http://schemas.microsoft.com/office/drawing/2014/main" id="{56144AF0-0B3B-4B89-BFCF-AE49E66EF0C1}"/>
              </a:ext>
            </a:extLst>
          </p:cNvPr>
          <p:cNvSpPr txBox="1">
            <a:spLocks/>
          </p:cNvSpPr>
          <p:nvPr/>
        </p:nvSpPr>
        <p:spPr>
          <a:xfrm>
            <a:off x="1782278" y="1453415"/>
            <a:ext cx="9144000" cy="3936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l-SI" b="1" dirty="0">
                <a:solidFill>
                  <a:schemeClr val="accent1"/>
                </a:solidFill>
              </a:rPr>
              <a:t>Kaj mora veljati, da je neko sredstvo denar?</a:t>
            </a:r>
          </a:p>
          <a:p>
            <a:pPr algn="just"/>
            <a:endParaRPr lang="sl-SI" b="1" dirty="0">
              <a:solidFill>
                <a:schemeClr val="accent1"/>
              </a:solidFill>
            </a:endParaRPr>
          </a:p>
          <a:p>
            <a:pPr algn="just"/>
            <a:r>
              <a:rPr lang="sl-SI" b="1" dirty="0">
                <a:solidFill>
                  <a:schemeClr val="accent1"/>
                </a:solidFill>
              </a:rPr>
              <a:t>Kaj je bankovec?</a:t>
            </a:r>
          </a:p>
          <a:p>
            <a:pPr algn="just"/>
            <a:endParaRPr lang="sl-SI" b="1" dirty="0">
              <a:solidFill>
                <a:schemeClr val="accent1"/>
              </a:solidFill>
            </a:endParaRPr>
          </a:p>
          <a:p>
            <a:pPr algn="just"/>
            <a:r>
              <a:rPr lang="sl-SI" b="1" dirty="0">
                <a:solidFill>
                  <a:schemeClr val="accent1"/>
                </a:solidFill>
              </a:rPr>
              <a:t>Kaj je torej preostali denar?</a:t>
            </a:r>
          </a:p>
          <a:p>
            <a:pPr algn="l"/>
            <a:endParaRPr lang="sl-SI" b="1" dirty="0">
              <a:solidFill>
                <a:schemeClr val="accent1"/>
              </a:solidFill>
            </a:endParaRPr>
          </a:p>
        </p:txBody>
      </p:sp>
      <p:pic>
        <p:nvPicPr>
          <p:cNvPr id="2050" name="Picture 2" descr="How banks can create money from nothing - Esper Wealth">
            <a:extLst>
              <a:ext uri="{FF2B5EF4-FFF2-40B4-BE49-F238E27FC236}">
                <a16:creationId xmlns:a16="http://schemas.microsoft.com/office/drawing/2014/main" id="{810D4A3C-B700-4A65-A4D2-36CBD8804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266" y="1467854"/>
            <a:ext cx="3883088" cy="282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dnaslov 2">
            <a:extLst>
              <a:ext uri="{FF2B5EF4-FFF2-40B4-BE49-F238E27FC236}">
                <a16:creationId xmlns:a16="http://schemas.microsoft.com/office/drawing/2014/main" id="{2E309E08-1313-454C-84B7-4C4B3A0AEDEB}"/>
              </a:ext>
            </a:extLst>
          </p:cNvPr>
          <p:cNvSpPr txBox="1">
            <a:spLocks/>
          </p:cNvSpPr>
          <p:nvPr/>
        </p:nvSpPr>
        <p:spPr>
          <a:xfrm>
            <a:off x="7841266" y="4461311"/>
            <a:ext cx="3883088" cy="54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200" b="1" dirty="0">
                <a:solidFill>
                  <a:schemeClr val="accent1"/>
                </a:solidFill>
              </a:rPr>
              <a:t>https://www.esperwealth.com/how-banks-can-create-money-from-nothing/</a:t>
            </a:r>
          </a:p>
        </p:txBody>
      </p:sp>
    </p:spTree>
    <p:extLst>
      <p:ext uri="{BB962C8B-B14F-4D97-AF65-F5344CB8AC3E}">
        <p14:creationId xmlns:p14="http://schemas.microsoft.com/office/powerpoint/2010/main" val="1347141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79CAC19A-FB76-44E0-AA98-910DFD6C0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2446"/>
            <a:ext cx="9144000" cy="488699"/>
          </a:xfrm>
        </p:spPr>
        <p:txBody>
          <a:bodyPr/>
          <a:lstStyle/>
          <a:p>
            <a:r>
              <a:rPr lang="sl-SI" b="1" dirty="0">
                <a:solidFill>
                  <a:schemeClr val="accent1"/>
                </a:solidFill>
              </a:rPr>
              <a:t>Kako se ustvari denar?</a:t>
            </a:r>
          </a:p>
        </p:txBody>
      </p:sp>
      <p:pic>
        <p:nvPicPr>
          <p:cNvPr id="4100" name="Picture 4" descr="Where does money come from? - Workable Economics">
            <a:extLst>
              <a:ext uri="{FF2B5EF4-FFF2-40B4-BE49-F238E27FC236}">
                <a16:creationId xmlns:a16="http://schemas.microsoft.com/office/drawing/2014/main" id="{2C6FE735-001D-4BEF-A8F9-B2BE65920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09" y="1102092"/>
            <a:ext cx="4653815" cy="465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dnaslov 2">
            <a:extLst>
              <a:ext uri="{FF2B5EF4-FFF2-40B4-BE49-F238E27FC236}">
                <a16:creationId xmlns:a16="http://schemas.microsoft.com/office/drawing/2014/main" id="{FE107981-2C32-4CD9-B0FA-8C4EA51DFD86}"/>
              </a:ext>
            </a:extLst>
          </p:cNvPr>
          <p:cNvSpPr txBox="1">
            <a:spLocks/>
          </p:cNvSpPr>
          <p:nvPr/>
        </p:nvSpPr>
        <p:spPr>
          <a:xfrm>
            <a:off x="3158633" y="5924351"/>
            <a:ext cx="5874734" cy="54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200" b="1" dirty="0">
                <a:solidFill>
                  <a:schemeClr val="accent1"/>
                </a:solidFill>
              </a:rPr>
              <a:t>https://www.esperwealth.com/how-banks-can-create-money-from-nothing/</a:t>
            </a:r>
          </a:p>
        </p:txBody>
      </p:sp>
    </p:spTree>
    <p:extLst>
      <p:ext uri="{BB962C8B-B14F-4D97-AF65-F5344CB8AC3E}">
        <p14:creationId xmlns:p14="http://schemas.microsoft.com/office/powerpoint/2010/main" val="2039186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288</Words>
  <Application>Microsoft Office PowerPoint</Application>
  <PresentationFormat>Widescreen</PresentationFormat>
  <Paragraphs>53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Officeova tema</vt:lpstr>
      <vt:lpstr>Kaj se zgodi, ko dvignemo gotovino na bankomatu?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Kaj se zgodi, ko dvignemo gotovino na bankomatu?</dc:title>
  <dc:creator>A</dc:creator>
  <cp:lastModifiedBy>Vanja Kovše</cp:lastModifiedBy>
  <cp:revision>8</cp:revision>
  <dcterms:created xsi:type="dcterms:W3CDTF">2023-03-22T09:47:24Z</dcterms:created>
  <dcterms:modified xsi:type="dcterms:W3CDTF">2023-03-23T10:04:16Z</dcterms:modified>
</cp:coreProperties>
</file>