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96" r:id="rId7"/>
    <p:sldId id="268" r:id="rId8"/>
    <p:sldId id="293" r:id="rId9"/>
    <p:sldId id="297" r:id="rId10"/>
    <p:sldId id="27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Redemann" initials="LR" lastIdx="1" clrIdx="0">
    <p:extLst>
      <p:ext uri="{19B8F6BF-5375-455C-9EA6-DF929625EA0E}">
        <p15:presenceInfo xmlns:p15="http://schemas.microsoft.com/office/powerpoint/2012/main" userId="S-1-5-21-1194730986-1335034351-945835055-1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DE51C-7F62-41BE-B0BC-A438BE73A1D6}" v="1" dt="2024-05-21T08:59:56.86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93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ation title"/>
          <p:cNvSpPr txBox="1">
            <a:spLocks noGrp="1"/>
          </p:cNvSpPr>
          <p:nvPr>
            <p:ph type="body" sz="quarter" idx="21"/>
          </p:nvPr>
        </p:nvSpPr>
        <p:spPr>
          <a:xfrm>
            <a:off x="990600" y="4438650"/>
            <a:ext cx="8739379" cy="15875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>
              <a:defRPr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r>
              <a:t>Presentation title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466484" y="2839021"/>
            <a:ext cx="14874600" cy="9329186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pic>
        <p:nvPicPr>
          <p:cNvPr id="27" name="logo_png.png" descr="logo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exels-pixabay-534247.jpg"/>
          <p:cNvSpPr>
            <a:spLocks noGrp="1"/>
          </p:cNvSpPr>
          <p:nvPr>
            <p:ph type="pic" idx="21"/>
          </p:nvPr>
        </p:nvSpPr>
        <p:spPr>
          <a:xfrm>
            <a:off x="12189614" y="-2370523"/>
            <a:ext cx="12304823" cy="184572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36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22"/>
          </p:nvPr>
        </p:nvSpPr>
        <p:spPr>
          <a:xfrm>
            <a:off x="1038601" y="2605495"/>
            <a:ext cx="10110346" cy="9329186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" name="logo_png.png" descr="logo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48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49" name="pexels-scott-webb-1029615.jpg"/>
          <p:cNvSpPr>
            <a:spLocks noGrp="1"/>
          </p:cNvSpPr>
          <p:nvPr>
            <p:ph type="pic" idx="21"/>
          </p:nvPr>
        </p:nvSpPr>
        <p:spPr>
          <a:xfrm>
            <a:off x="4848180" y="1962142"/>
            <a:ext cx="14687695" cy="97917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50" name="logo_png.png" descr="logo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image big">
    <p:bg>
      <p:bgPr>
        <a:solidFill>
          <a:srgbClr val="71A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exels-pixabay-327482.jpg"/>
          <p:cNvSpPr>
            <a:spLocks noGrp="1"/>
          </p:cNvSpPr>
          <p:nvPr>
            <p:ph type="pic" idx="21"/>
          </p:nvPr>
        </p:nvSpPr>
        <p:spPr>
          <a:xfrm>
            <a:off x="-1495736" y="-300738"/>
            <a:ext cx="27375285" cy="143174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61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pic>
        <p:nvPicPr>
          <p:cNvPr id="62" name="logo_png.png" descr="logo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llery portrai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exels-pixasquare-1123982.jpg"/>
          <p:cNvSpPr>
            <a:spLocks noGrp="1"/>
          </p:cNvSpPr>
          <p:nvPr>
            <p:ph type="pic" sz="half" idx="21"/>
          </p:nvPr>
        </p:nvSpPr>
        <p:spPr>
          <a:xfrm>
            <a:off x="7508084" y="-167766"/>
            <a:ext cx="9367646" cy="140514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73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llery landscap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exels-aleksandar-pasaric-1758672.jpg"/>
          <p:cNvSpPr>
            <a:spLocks noGrp="1"/>
          </p:cNvSpPr>
          <p:nvPr>
            <p:ph type="pic" idx="21"/>
          </p:nvPr>
        </p:nvSpPr>
        <p:spPr>
          <a:xfrm>
            <a:off x="2934847" y="686595"/>
            <a:ext cx="18514119" cy="123427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2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83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"/>
          <p:cNvSpPr/>
          <p:nvPr/>
        </p:nvSpPr>
        <p:spPr>
          <a:xfrm>
            <a:off x="8516249" y="-19550"/>
            <a:ext cx="15936105" cy="13897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93" name="pexels-negative-space-97080 (1).jpg"/>
          <p:cNvSpPr>
            <a:spLocks noGrp="1"/>
          </p:cNvSpPr>
          <p:nvPr>
            <p:ph type="pic" sz="half" idx="21"/>
          </p:nvPr>
        </p:nvSpPr>
        <p:spPr>
          <a:xfrm>
            <a:off x="9449510" y="2399225"/>
            <a:ext cx="12905121" cy="89176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22"/>
          </p:nvPr>
        </p:nvSpPr>
        <p:spPr>
          <a:xfrm>
            <a:off x="1038600" y="2595890"/>
            <a:ext cx="6288289" cy="9329186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defTabSz="825500">
              <a:lnSpc>
                <a:spcPct val="100000"/>
              </a:lnSpc>
              <a:defRPr sz="3600" spc="0">
                <a:latin typeface="DM Sans Regular"/>
                <a:ea typeface="DM Sans Regular"/>
                <a:cs typeface="DM Sans Regular"/>
                <a:sym typeface="DM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logo_png.png" descr="logo_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phs fullscreen">
    <p:bg>
      <p:bgPr>
        <a:solidFill>
          <a:srgbClr val="71A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T4E_logo.png" descr="T4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0" y="11544858"/>
            <a:ext cx="4190277" cy="160068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"/>
          <p:cNvSpPr/>
          <p:nvPr/>
        </p:nvSpPr>
        <p:spPr>
          <a:xfrm>
            <a:off x="-68354" y="-19550"/>
            <a:ext cx="24520708" cy="13897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" name="Text"/>
          <p:cNvSpPr txBox="1"/>
          <p:nvPr/>
        </p:nvSpPr>
        <p:spPr>
          <a:xfrm>
            <a:off x="32974805" y="10992547"/>
            <a:ext cx="1192531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pPr>
            <a:endParaRPr/>
          </a:p>
        </p:txBody>
      </p:sp>
      <p:sp>
        <p:nvSpPr>
          <p:cNvPr id="108" name="pexels-anna-nekrashevich-6801648.jpg"/>
          <p:cNvSpPr>
            <a:spLocks noGrp="1"/>
          </p:cNvSpPr>
          <p:nvPr>
            <p:ph type="pic" idx="21"/>
          </p:nvPr>
        </p:nvSpPr>
        <p:spPr>
          <a:xfrm>
            <a:off x="3558031" y="1368897"/>
            <a:ext cx="16253062" cy="10836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pic>
        <p:nvPicPr>
          <p:cNvPr id="110" name="logo_png.png" descr="logo_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4E_logo.png" descr="T4E_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72778" y="-223629"/>
            <a:ext cx="12700001" cy="485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ogo_png.png" descr="logo_png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359" y="11968446"/>
            <a:ext cx="4838801" cy="7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ounded Rectangle"/>
          <p:cNvSpPr/>
          <p:nvPr/>
        </p:nvSpPr>
        <p:spPr>
          <a:xfrm>
            <a:off x="22562999" y="11929807"/>
            <a:ext cx="800101" cy="800101"/>
          </a:xfrm>
          <a:prstGeom prst="roundRect">
            <a:avLst>
              <a:gd name="adj" fmla="val 2381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24353" y="12025057"/>
            <a:ext cx="477394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Alte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75915" y="672693"/>
            <a:ext cx="22432170" cy="217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94675" y="2839021"/>
            <a:ext cx="13575052" cy="9329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all" spc="0" baseline="0">
          <a:solidFill>
            <a:srgbClr val="000000"/>
          </a:solidFill>
          <a:uFillTx/>
          <a:latin typeface="+mj-lt"/>
          <a:ea typeface="+mj-ea"/>
          <a:cs typeface="+mj-cs"/>
          <a:sym typeface="Altero"/>
        </a:defRPr>
      </a:lvl9pPr>
    </p:titleStyle>
    <p:body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+mn-lt"/>
          <a:ea typeface="+mn-ea"/>
          <a:cs typeface="+mn-cs"/>
          <a:sym typeface="Basis Grotesque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lte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esentation title"/>
          <p:cNvSpPr txBox="1">
            <a:spLocks noGrp="1"/>
          </p:cNvSpPr>
          <p:nvPr>
            <p:ph type="body" idx="21"/>
          </p:nvPr>
        </p:nvSpPr>
        <p:spPr>
          <a:xfrm>
            <a:off x="1033174" y="4542804"/>
            <a:ext cx="8415124" cy="68684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3999"/>
              </a:lnSpc>
            </a:pPr>
            <a:r>
              <a:rPr lang="en-US" sz="7200" dirty="0"/>
              <a:t>1st Summer course </a:t>
            </a:r>
            <a:endParaRPr lang="lt-LT" sz="5400" dirty="0"/>
          </a:p>
          <a:p>
            <a:endParaRPr lang="lt-LT" sz="5400" dirty="0"/>
          </a:p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24</a:t>
            </a:r>
            <a:r>
              <a:rPr lang="lt-LT" sz="5400" dirty="0"/>
              <a:t>/</a:t>
            </a:r>
            <a:r>
              <a:rPr lang="en-US" sz="5400" dirty="0"/>
              <a:t>05</a:t>
            </a:r>
            <a:r>
              <a:rPr lang="lt-LT" sz="5400" dirty="0"/>
              <a:t>/20</a:t>
            </a:r>
            <a:r>
              <a:rPr lang="en-US" sz="5400" dirty="0"/>
              <a:t>24</a:t>
            </a:r>
            <a:endParaRPr lang="lt-LT" sz="5400" dirty="0"/>
          </a:p>
          <a:p>
            <a:r>
              <a:rPr lang="lt-LT" sz="5400" dirty="0"/>
              <a:t>Tomas Mickevičius</a:t>
            </a:r>
          </a:p>
          <a:p>
            <a:r>
              <a:rPr lang="lt-LT" sz="5400" dirty="0"/>
              <a:t>Vytautas Magnus University</a:t>
            </a:r>
          </a:p>
          <a:p>
            <a:pPr>
              <a:lnSpc>
                <a:spcPct val="113999"/>
              </a:lnSpc>
            </a:pPr>
            <a:endParaRPr lang="de-DE" dirty="0"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839034" y="12025057"/>
            <a:ext cx="248032" cy="609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2A3D0-B02C-6238-4017-6F14F03A15EE}"/>
              </a:ext>
            </a:extLst>
          </p:cNvPr>
          <p:cNvSpPr/>
          <p:nvPr/>
        </p:nvSpPr>
        <p:spPr>
          <a:xfrm>
            <a:off x="22311360" y="11740896"/>
            <a:ext cx="1225296" cy="12801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D087325-96C1-85B9-0EF8-EE940B40C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168" y="12025057"/>
            <a:ext cx="4862488" cy="9959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7239B-020E-3CB2-1EAF-1460195C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13" y="533000"/>
            <a:ext cx="22432170" cy="2176741"/>
          </a:xfrm>
        </p:spPr>
        <p:txBody>
          <a:bodyPr lIns="50800" tIns="50800" rIns="50800" bIns="50800" anchor="t">
            <a:normAutofit/>
          </a:bodyPr>
          <a:lstStyle/>
          <a:p>
            <a:r>
              <a:rPr lang="lt-LT" sz="8800" dirty="0"/>
              <a:t>T</a:t>
            </a:r>
            <a:r>
              <a:rPr lang="en-US" sz="8800" dirty="0"/>
              <a:t>4EU</a:t>
            </a:r>
            <a:r>
              <a:rPr lang="lt-LT" sz="8800" dirty="0"/>
              <a:t> Summer </a:t>
            </a:r>
            <a:r>
              <a:rPr lang="lt-LT" sz="8800" dirty="0" err="1"/>
              <a:t>Course</a:t>
            </a:r>
            <a:endParaRPr lang="de-DE" sz="8800" dirty="0" err="1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FC5338-6D25-1F03-56B8-E83AD0A315B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321965" y="2849434"/>
            <a:ext cx="19671913" cy="9329186"/>
          </a:xfrm>
        </p:spPr>
        <p:txBody>
          <a:bodyPr lIns="50800" tIns="50800" rIns="50800" bIns="50800" anchor="t">
            <a:noAutofit/>
          </a:bodyPr>
          <a:lstStyle/>
          <a:p>
            <a:pPr lvl="0"/>
            <a:r>
              <a:rPr lang="lt-LT" sz="5400" dirty="0"/>
              <a:t>  </a:t>
            </a:r>
            <a:r>
              <a:rPr lang="en-US" sz="4800" dirty="0"/>
              <a:t>What? 											‘(CO)HAPPINESS LABORATORY’ </a:t>
            </a:r>
          </a:p>
          <a:p>
            <a:pPr lvl="0"/>
            <a:r>
              <a:rPr lang="en-US" sz="4800" dirty="0"/>
              <a:t>															</a:t>
            </a:r>
            <a:r>
              <a:rPr lang="en-US" sz="4800" b="1" dirty="0">
                <a:solidFill>
                  <a:srgbClr val="74B230"/>
                </a:solidFill>
                <a:latin typeface="DM Sans Regular" pitchFamily="2" charset="0"/>
              </a:rPr>
              <a:t>Summer</a:t>
            </a:r>
            <a:r>
              <a:rPr lang="en-US" sz="4800" dirty="0"/>
              <a:t> course </a:t>
            </a:r>
          </a:p>
          <a:p>
            <a:pPr lvl="0"/>
            <a:r>
              <a:rPr lang="lt-LT" sz="5400" dirty="0"/>
              <a:t>  </a:t>
            </a:r>
          </a:p>
          <a:p>
            <a:pPr lvl="0"/>
            <a:r>
              <a:rPr lang="lt-LT" sz="5400" dirty="0"/>
              <a:t>  </a:t>
            </a:r>
            <a:r>
              <a:rPr lang="en-US" sz="4800" dirty="0"/>
              <a:t>When? 											August </a:t>
            </a:r>
            <a:r>
              <a:rPr lang="en-US" sz="4800" b="1" dirty="0"/>
              <a:t>27</a:t>
            </a:r>
            <a:r>
              <a:rPr lang="en-US" sz="4800" dirty="0"/>
              <a:t> to </a:t>
            </a:r>
            <a:r>
              <a:rPr lang="en-US" sz="4800" b="1" dirty="0"/>
              <a:t>29</a:t>
            </a:r>
            <a:r>
              <a:rPr lang="en-US" sz="4800" dirty="0"/>
              <a:t>, 2024</a:t>
            </a:r>
          </a:p>
          <a:p>
            <a:pPr lvl="0"/>
            <a:endParaRPr lang="lt-LT" sz="5400" dirty="0"/>
          </a:p>
          <a:p>
            <a:pPr lvl="0"/>
            <a:r>
              <a:rPr lang="lt-LT" sz="5400" dirty="0"/>
              <a:t>  </a:t>
            </a:r>
            <a:r>
              <a:rPr lang="en-US" sz="4800" dirty="0"/>
              <a:t>Where?</a:t>
            </a:r>
            <a:r>
              <a:rPr lang="lt-LT" sz="4800" dirty="0"/>
              <a:t>										Kaunas, Lithuania</a:t>
            </a:r>
            <a:endParaRPr lang="en-US" sz="4800" dirty="0"/>
          </a:p>
          <a:p>
            <a:pPr lvl="0"/>
            <a:endParaRPr lang="lt-LT" sz="5400" dirty="0"/>
          </a:p>
          <a:p>
            <a:pPr lvl="0"/>
            <a:r>
              <a:rPr lang="lt-LT" sz="5400" dirty="0"/>
              <a:t>  </a:t>
            </a:r>
            <a:r>
              <a:rPr lang="en-US" sz="4800" dirty="0"/>
              <a:t>Target group?</a:t>
            </a:r>
            <a:r>
              <a:rPr lang="lt-LT" sz="4800" dirty="0"/>
              <a:t>								BA </a:t>
            </a:r>
            <a:r>
              <a:rPr lang="lt-LT" sz="4800" dirty="0" err="1"/>
              <a:t>and</a:t>
            </a:r>
            <a:r>
              <a:rPr lang="lt-LT" sz="4800" dirty="0"/>
              <a:t> MA </a:t>
            </a:r>
            <a:r>
              <a:rPr lang="lt-LT" sz="4800" dirty="0" err="1"/>
              <a:t>students</a:t>
            </a:r>
            <a:endParaRPr lang="lt-LT" sz="5400" dirty="0"/>
          </a:p>
          <a:p>
            <a:pPr lvl="0"/>
            <a:endParaRPr lang="lt-LT" sz="5400" dirty="0"/>
          </a:p>
          <a:p>
            <a:pPr lvl="0"/>
            <a:r>
              <a:rPr lang="lt-LT" sz="5400" dirty="0"/>
              <a:t> </a:t>
            </a:r>
            <a:r>
              <a:rPr lang="lt-LT" sz="6600" dirty="0"/>
              <a:t> </a:t>
            </a:r>
            <a:r>
              <a:rPr lang="lt-LT" sz="4800" dirty="0" err="1"/>
              <a:t>Why</a:t>
            </a:r>
            <a:r>
              <a:rPr lang="lt-LT" sz="4800" dirty="0"/>
              <a:t>?											</a:t>
            </a:r>
            <a:r>
              <a:rPr lang="lt-LT" sz="4800" dirty="0" err="1"/>
              <a:t>Because</a:t>
            </a:r>
            <a:r>
              <a:rPr lang="lt-LT" sz="4800" dirty="0"/>
              <a:t> </a:t>
            </a:r>
            <a:r>
              <a:rPr lang="lt-LT" sz="4800" dirty="0" err="1"/>
              <a:t>its</a:t>
            </a:r>
            <a:r>
              <a:rPr lang="lt-LT" sz="4800" dirty="0"/>
              <a:t> </a:t>
            </a:r>
            <a:r>
              <a:rPr lang="lt-LT" sz="4800" dirty="0" err="1"/>
              <a:t>awesome</a:t>
            </a:r>
            <a:r>
              <a:rPr lang="lt-LT" sz="4800" dirty="0"/>
              <a:t> </a:t>
            </a:r>
            <a:r>
              <a:rPr lang="lt-LT" sz="4800" dirty="0">
                <a:sym typeface="Wingdings" panose="05000000000000000000" pitchFamily="2" charset="2"/>
              </a:rPr>
              <a:t></a:t>
            </a:r>
            <a:endParaRPr lang="lt-LT" sz="4800" dirty="0"/>
          </a:p>
          <a:p>
            <a:endParaRPr lang="de-DE" sz="4800" dirty="0"/>
          </a:p>
          <a:p>
            <a:endParaRPr lang="de-DE" sz="4800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1A59405-6EF3-9FE2-BDBB-58CFEDA1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13" y="2570048"/>
            <a:ext cx="1204588" cy="1204588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36D07651-6151-47D3-E771-2BA76CFDA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582" y="4900084"/>
            <a:ext cx="1204588" cy="1204588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2A61BE7-C2E8-23FC-E8E4-6ED0EFC61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13" y="6625004"/>
            <a:ext cx="1204588" cy="1204588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90C2146A-9263-3A0E-FC02-7336CBDB6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936" y="8349924"/>
            <a:ext cx="1204588" cy="1204588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53D865F-FE6F-1A67-1F66-0CE48894A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13" y="10264272"/>
            <a:ext cx="1204588" cy="12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725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7239B-020E-3CB2-1EAF-1460195C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13" y="533000"/>
            <a:ext cx="22432170" cy="2176741"/>
          </a:xfrm>
        </p:spPr>
        <p:txBody>
          <a:bodyPr lIns="50800" tIns="50800" rIns="50800" bIns="50800" anchor="t">
            <a:normAutofit/>
          </a:bodyPr>
          <a:lstStyle/>
          <a:p>
            <a:r>
              <a:rPr lang="en-US" sz="8800" dirty="0"/>
              <a:t>‘(CO)HAPPINESS LABORATORY’</a:t>
            </a:r>
            <a:endParaRPr lang="de-DE" sz="8800" dirty="0" err="1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FC5338-6D25-1F03-56B8-E83AD0A315B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696404" y="1884784"/>
            <a:ext cx="21462176" cy="10262719"/>
          </a:xfrm>
        </p:spPr>
        <p:txBody>
          <a:bodyPr lIns="50800" tIns="50800" rIns="50800" bIns="50800" anchor="t">
            <a:noAutofit/>
          </a:bodyPr>
          <a:lstStyle/>
          <a:p>
            <a:pPr lvl="0"/>
            <a:r>
              <a:rPr lang="lt-LT" sz="4800" dirty="0" err="1"/>
              <a:t>Concept</a:t>
            </a:r>
            <a:r>
              <a:rPr lang="lt-LT" sz="4800" dirty="0"/>
              <a:t> - </a:t>
            </a:r>
            <a:r>
              <a:rPr lang="lt-LT" sz="4800" dirty="0" err="1"/>
              <a:t>the</a:t>
            </a:r>
            <a:r>
              <a:rPr lang="lt-LT" sz="4800" dirty="0"/>
              <a:t> </a:t>
            </a:r>
            <a:r>
              <a:rPr lang="en-US" sz="4800" dirty="0"/>
              <a:t>course</a:t>
            </a:r>
            <a:r>
              <a:rPr lang="lt-LT" sz="4800" dirty="0"/>
              <a:t> </a:t>
            </a:r>
            <a:r>
              <a:rPr lang="en-US" sz="4800" dirty="0"/>
              <a:t>will focus on shaping conditions for</a:t>
            </a:r>
            <a:r>
              <a:rPr lang="lt-LT" sz="4800" dirty="0"/>
              <a:t> </a:t>
            </a:r>
            <a:r>
              <a:rPr lang="lt-LT" sz="4800" dirty="0" err="1"/>
              <a:t>the</a:t>
            </a:r>
            <a:r>
              <a:rPr lang="en-US" sz="4800" dirty="0"/>
              <a:t> happiness of</a:t>
            </a:r>
            <a:r>
              <a:rPr lang="lt-LT" sz="4800" dirty="0"/>
              <a:t> </a:t>
            </a:r>
            <a:r>
              <a:rPr lang="en-US" sz="4800" dirty="0"/>
              <a:t>oneself, and us all as </a:t>
            </a:r>
            <a:r>
              <a:rPr lang="lt-LT" sz="4800" dirty="0"/>
              <a:t>a </a:t>
            </a:r>
            <a:r>
              <a:rPr lang="en-US" sz="4800" dirty="0"/>
              <a:t>society in times of challenges and transformations</a:t>
            </a:r>
          </a:p>
          <a:p>
            <a:pPr lvl="0"/>
            <a:r>
              <a:rPr lang="lt-LT" sz="5400" dirty="0"/>
              <a:t>  </a:t>
            </a:r>
          </a:p>
          <a:p>
            <a:pPr lvl="0"/>
            <a:r>
              <a:rPr lang="lt-LT" sz="4800" dirty="0" err="1"/>
              <a:t>Format</a:t>
            </a:r>
            <a:r>
              <a:rPr lang="lt-LT" sz="4800" dirty="0"/>
              <a:t> - </a:t>
            </a:r>
            <a:r>
              <a:rPr lang="lt-LT" sz="4800" dirty="0" err="1"/>
              <a:t>Hackathon</a:t>
            </a:r>
            <a:endParaRPr lang="en-US" sz="4800" dirty="0"/>
          </a:p>
          <a:p>
            <a:pPr lvl="0"/>
            <a:endParaRPr lang="lt-LT" sz="5400" dirty="0"/>
          </a:p>
          <a:p>
            <a:pPr lvl="0"/>
            <a:r>
              <a:rPr lang="lt-LT" sz="4800" dirty="0" err="1"/>
              <a:t>Interdisciplinary</a:t>
            </a:r>
            <a:r>
              <a:rPr lang="lt-LT" sz="4800" dirty="0"/>
              <a:t> </a:t>
            </a:r>
            <a:r>
              <a:rPr lang="lt-LT" sz="4800" dirty="0" err="1"/>
              <a:t>course</a:t>
            </a:r>
            <a:r>
              <a:rPr lang="lt-LT" sz="4800" dirty="0"/>
              <a:t>: </a:t>
            </a:r>
            <a:r>
              <a:rPr lang="en-US" sz="4800" b="1" dirty="0"/>
              <a:t>psychology</a:t>
            </a:r>
            <a:r>
              <a:rPr lang="en-US" sz="4800" dirty="0"/>
              <a:t>, philosophy, economy,</a:t>
            </a:r>
            <a:r>
              <a:rPr lang="lt-LT" sz="4800" dirty="0"/>
              <a:t> </a:t>
            </a:r>
            <a:r>
              <a:rPr lang="en-US" sz="4800" dirty="0"/>
              <a:t>neuroscience, anthropology, political sciences, </a:t>
            </a:r>
            <a:r>
              <a:rPr lang="en-US" sz="4800" dirty="0" err="1"/>
              <a:t>etc</a:t>
            </a:r>
            <a:endParaRPr lang="en-US" sz="4800" dirty="0"/>
          </a:p>
          <a:p>
            <a:pPr lvl="0"/>
            <a:endParaRPr lang="lt-LT" sz="5400" dirty="0"/>
          </a:p>
          <a:p>
            <a:pPr lvl="0"/>
            <a:r>
              <a:rPr lang="lt-LT" sz="4800" dirty="0" err="1"/>
              <a:t>Cultural</a:t>
            </a:r>
            <a:r>
              <a:rPr lang="lt-LT" sz="4800" dirty="0"/>
              <a:t> </a:t>
            </a:r>
            <a:r>
              <a:rPr lang="lt-LT" sz="4800" dirty="0" err="1"/>
              <a:t>and</a:t>
            </a:r>
            <a:r>
              <a:rPr lang="lt-LT" sz="4800" dirty="0"/>
              <a:t> </a:t>
            </a:r>
            <a:r>
              <a:rPr lang="lt-LT" sz="4800" dirty="0" err="1"/>
              <a:t>social</a:t>
            </a:r>
            <a:r>
              <a:rPr lang="lt-LT" sz="4800" dirty="0"/>
              <a:t> </a:t>
            </a:r>
            <a:r>
              <a:rPr lang="lt-LT" sz="4800" dirty="0" err="1"/>
              <a:t>activities</a:t>
            </a:r>
            <a:endParaRPr lang="lt-LT" sz="5400" dirty="0"/>
          </a:p>
          <a:p>
            <a:pPr lvl="0"/>
            <a:endParaRPr lang="lt-LT" sz="5400" dirty="0"/>
          </a:p>
          <a:p>
            <a:pPr lvl="0"/>
            <a:r>
              <a:rPr lang="lt-LT" sz="5400" dirty="0"/>
              <a:t> </a:t>
            </a:r>
            <a:r>
              <a:rPr lang="lt-LT" sz="6600" dirty="0"/>
              <a:t> </a:t>
            </a:r>
            <a:r>
              <a:rPr lang="lt-LT" sz="8000" dirty="0"/>
              <a:t>∞</a:t>
            </a:r>
            <a:r>
              <a:rPr lang="lt-LT" sz="6000" dirty="0"/>
              <a:t> </a:t>
            </a:r>
            <a:r>
              <a:rPr lang="lt-LT" sz="4800" dirty="0" err="1"/>
              <a:t>adventures</a:t>
            </a:r>
            <a:endParaRPr lang="lt-LT" sz="4800" dirty="0"/>
          </a:p>
          <a:p>
            <a:endParaRPr lang="de-DE" sz="4800" dirty="0"/>
          </a:p>
          <a:p>
            <a:endParaRPr lang="de-DE" sz="4800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1A59405-6EF3-9FE2-BDBB-58CFEDA1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13" y="2053494"/>
            <a:ext cx="1204588" cy="1204588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36D07651-6151-47D3-E771-2BA76CFDA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613" y="3988211"/>
            <a:ext cx="1204588" cy="1204588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2A61BE7-C2E8-23FC-E8E4-6ED0EFC61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613" y="5875865"/>
            <a:ext cx="1204588" cy="1204588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90C2146A-9263-3A0E-FC02-7336CBDB6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863" y="7810582"/>
            <a:ext cx="1204588" cy="1204588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53D865F-FE6F-1A67-1F66-0CE48894A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863" y="9502171"/>
            <a:ext cx="1204588" cy="12045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CF696E-3568-6F8A-BD9A-B3D278EB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04" y="7794974"/>
            <a:ext cx="13494395" cy="50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955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7239B-020E-3CB2-1EAF-1460195C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49879"/>
            <a:ext cx="22432170" cy="2176741"/>
          </a:xfrm>
        </p:spPr>
        <p:txBody>
          <a:bodyPr lIns="50800" tIns="50800" rIns="50800" bIns="50800" anchor="t">
            <a:normAutofit/>
          </a:bodyPr>
          <a:lstStyle/>
          <a:p>
            <a:r>
              <a:rPr lang="en-US" sz="7200" dirty="0"/>
              <a:t>TENTATIVE PROGRAMME</a:t>
            </a:r>
            <a:endParaRPr lang="de-DE" sz="7200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FB6C420-555F-3721-B65C-8312FF038231}"/>
              </a:ext>
            </a:extLst>
          </p:cNvPr>
          <p:cNvSpPr txBox="1">
            <a:spLocks/>
          </p:cNvSpPr>
          <p:nvPr/>
        </p:nvSpPr>
        <p:spPr>
          <a:xfrm>
            <a:off x="285753" y="1596312"/>
            <a:ext cx="23600614" cy="988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9pPr>
          </a:lstStyle>
          <a:p>
            <a:pPr hangingPunct="1">
              <a:defRPr/>
            </a:pPr>
            <a:endParaRPr lang="lt-LT" altLang="lt-LT" sz="4000" dirty="0">
              <a:latin typeface="DM Sans" pitchFamily="2" charset="0"/>
            </a:endParaRPr>
          </a:p>
          <a:p>
            <a:pPr eaLnBrk="1" hangingPunct="1">
              <a:defRPr/>
            </a:pPr>
            <a:endParaRPr lang="lt-LT" altLang="lt-LT" sz="4000" dirty="0">
              <a:latin typeface="DM Sans Regular" pitchFamily="2" charset="0"/>
            </a:endParaRPr>
          </a:p>
          <a:p>
            <a:pPr eaLnBrk="1" hangingPunct="1">
              <a:defRPr/>
            </a:pPr>
            <a:endParaRPr lang="de-DE" sz="4800" b="1" dirty="0"/>
          </a:p>
          <a:p>
            <a:pPr hangingPunct="1"/>
            <a:endParaRPr lang="de-DE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DE3017-689A-4987-8A9C-C8435EB3C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18746"/>
              </p:ext>
            </p:extLst>
          </p:nvPr>
        </p:nvGraphicFramePr>
        <p:xfrm>
          <a:off x="497633" y="1138920"/>
          <a:ext cx="22772914" cy="10565126"/>
        </p:xfrm>
        <a:graphic>
          <a:graphicData uri="http://schemas.openxmlformats.org/drawingml/2006/table">
            <a:tbl>
              <a:tblPr firstRow="1" firstCol="1" bandRow="1"/>
              <a:tblGrid>
                <a:gridCol w="4005022">
                  <a:extLst>
                    <a:ext uri="{9D8B030D-6E8A-4147-A177-3AD203B41FA5}">
                      <a16:colId xmlns:a16="http://schemas.microsoft.com/office/drawing/2014/main" val="3327878005"/>
                    </a:ext>
                  </a:extLst>
                </a:gridCol>
                <a:gridCol w="18767892">
                  <a:extLst>
                    <a:ext uri="{9D8B030D-6E8A-4147-A177-3AD203B41FA5}">
                      <a16:colId xmlns:a16="http://schemas.microsoft.com/office/drawing/2014/main" val="2066381097"/>
                    </a:ext>
                  </a:extLst>
                </a:gridCol>
              </a:tblGrid>
              <a:tr h="8845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Monday,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26 </a:t>
                      </a: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Arrival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Welcoming event 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032505"/>
                  </a:ext>
                </a:extLst>
              </a:tr>
              <a:tr h="2547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Tuesday,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27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700020" algn="ctr"/>
                          <a:tab pos="5400040" algn="r"/>
                        </a:tabLst>
                        <a:defRPr/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Happiness for myself: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“To be or not to be happy”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“Happiness signals in my body and brain”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“The more mindful and resilient, the happier”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“Buying your happiness”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Visit to the VMU Botanical Garden for relaxation practice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497108"/>
                  </a:ext>
                </a:extLst>
              </a:tr>
              <a:tr h="26249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28 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Happiness for others: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“Happiness is about helping others” 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“How to encourage growth mindset”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“Leading for happiness”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Creative walk on Freedom Avenue – seeing the happiness of others through the lens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512693"/>
                  </a:ext>
                </a:extLst>
              </a:tr>
              <a:tr h="2932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Thursday,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29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Happiness for us: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“Different but happy” 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“Political design for happiness”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“The power of social connection”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Having fun with Lithuanian Folk dances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Presentation of group proposals to a panel of judges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44183"/>
                  </a:ext>
                </a:extLst>
              </a:tr>
              <a:tr h="8012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Friday,</a:t>
                      </a:r>
                      <a:r>
                        <a:rPr lang="lt-LT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August 30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GB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DM Sans" pitchFamily="2" charset="0"/>
                          <a:ea typeface="DM Sans" pitchFamily="2" charset="0"/>
                          <a:cs typeface="Arial" panose="020B0604020202020204" pitchFamily="34" charset="0"/>
                        </a:rPr>
                        <a:t>Departure</a:t>
                      </a:r>
                      <a:endParaRPr lang="lt-LT" sz="2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293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3257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7239B-020E-3CB2-1EAF-1460195C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9879"/>
            <a:ext cx="24098249" cy="2176741"/>
          </a:xfrm>
        </p:spPr>
        <p:txBody>
          <a:bodyPr lIns="50800" tIns="50800" rIns="50800" bIns="50800" anchor="t">
            <a:normAutofit/>
          </a:bodyPr>
          <a:lstStyle/>
          <a:p>
            <a:r>
              <a:rPr lang="en-US" sz="7200" dirty="0"/>
              <a:t>Facts and figures</a:t>
            </a:r>
            <a:endParaRPr lang="de-DE" sz="7200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FB6C420-555F-3721-B65C-8312FF038231}"/>
              </a:ext>
            </a:extLst>
          </p:cNvPr>
          <p:cNvSpPr txBox="1">
            <a:spLocks/>
          </p:cNvSpPr>
          <p:nvPr/>
        </p:nvSpPr>
        <p:spPr>
          <a:xfrm>
            <a:off x="285751" y="1409700"/>
            <a:ext cx="11906250" cy="988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DM Sans Regular"/>
                <a:ea typeface="DM Sans Regular"/>
                <a:cs typeface="DM Sans Regular"/>
                <a:sym typeface="DM Sans Regular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18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Basis Grotesque Pro"/>
              </a:defRPr>
            </a:lvl9pPr>
          </a:lstStyle>
          <a:p>
            <a:pPr eaLnBrk="1" hangingPunct="1">
              <a:defRPr/>
            </a:pPr>
            <a:r>
              <a:rPr lang="en-US" altLang="lt-LT" sz="6000" b="1" dirty="0">
                <a:solidFill>
                  <a:srgbClr val="74B230"/>
                </a:solidFill>
                <a:latin typeface="DM Sans Regular" pitchFamily="2" charset="0"/>
              </a:rPr>
              <a:t>3</a:t>
            </a:r>
            <a:r>
              <a:rPr lang="lt-LT" altLang="lt-LT" sz="4000" b="1" dirty="0">
                <a:solidFill>
                  <a:srgbClr val="74B230"/>
                </a:solidFill>
                <a:latin typeface="DM Sans Regular" pitchFamily="2" charset="0"/>
              </a:rPr>
              <a:t> </a:t>
            </a:r>
            <a:r>
              <a:rPr lang="en-US" altLang="lt-LT" sz="4000" dirty="0">
                <a:latin typeface="DM Sans" pitchFamily="2" charset="0"/>
              </a:rPr>
              <a:t>students per partner (</a:t>
            </a:r>
            <a:r>
              <a:rPr lang="en-US" altLang="lt-LT" sz="6000" b="1" dirty="0">
                <a:solidFill>
                  <a:schemeClr val="accent1">
                    <a:lumMod val="50000"/>
                  </a:schemeClr>
                </a:solidFill>
                <a:latin typeface="DM Sans Regular" pitchFamily="2" charset="0"/>
              </a:rPr>
              <a:t>30</a:t>
            </a:r>
            <a:r>
              <a:rPr lang="en-US" altLang="lt-LT" sz="4000" b="1" dirty="0">
                <a:solidFill>
                  <a:schemeClr val="accent1">
                    <a:lumMod val="50000"/>
                  </a:schemeClr>
                </a:solidFill>
                <a:latin typeface="DM Sans Regular" pitchFamily="2" charset="0"/>
              </a:rPr>
              <a:t> </a:t>
            </a:r>
            <a:r>
              <a:rPr lang="en-US" altLang="lt-LT" sz="4000" dirty="0">
                <a:latin typeface="DM Sans" pitchFamily="2" charset="0"/>
              </a:rPr>
              <a:t>in total</a:t>
            </a:r>
            <a:r>
              <a:rPr lang="en-US" altLang="lt-LT" sz="4000" dirty="0">
                <a:latin typeface="DM Sans Regular" pitchFamily="2" charset="0"/>
              </a:rPr>
              <a:t>)</a:t>
            </a:r>
            <a:endParaRPr lang="lt-LT" altLang="lt-LT" sz="4000" dirty="0">
              <a:latin typeface="DM Sans Regular" pitchFamily="2" charset="0"/>
            </a:endParaRPr>
          </a:p>
          <a:p>
            <a:pPr eaLnBrk="1" hangingPunct="1">
              <a:defRPr/>
            </a:pPr>
            <a:endParaRPr lang="lt-LT" altLang="lt-LT" sz="4000" dirty="0">
              <a:latin typeface="DM Sans Regular" pitchFamily="2" charset="0"/>
            </a:endParaRPr>
          </a:p>
          <a:p>
            <a:pPr eaLnBrk="1" hangingPunct="1">
              <a:defRPr/>
            </a:pPr>
            <a:r>
              <a:rPr lang="en-US" altLang="lt-LT" sz="6000" b="1" dirty="0">
                <a:solidFill>
                  <a:srgbClr val="74B230"/>
                </a:solidFill>
                <a:latin typeface="DM Sans Regular" pitchFamily="2" charset="0"/>
              </a:rPr>
              <a:t>3 ECTS </a:t>
            </a:r>
            <a:r>
              <a:rPr lang="en-US" altLang="lt-LT" sz="4000" dirty="0">
                <a:latin typeface="DM Sans" pitchFamily="2" charset="0"/>
              </a:rPr>
              <a:t>for students </a:t>
            </a:r>
            <a:endParaRPr lang="lt-LT" altLang="lt-LT" sz="4000" dirty="0">
              <a:latin typeface="DM Sans Regular" pitchFamily="2" charset="0"/>
            </a:endParaRPr>
          </a:p>
          <a:p>
            <a:pPr eaLnBrk="1" hangingPunct="1">
              <a:defRPr/>
            </a:pPr>
            <a:endParaRPr lang="en-US" altLang="lt-LT" sz="4000" dirty="0">
              <a:latin typeface="DM Sans Regular" pitchFamily="2" charset="0"/>
            </a:endParaRPr>
          </a:p>
          <a:p>
            <a:pPr eaLnBrk="1" hangingPunct="1">
              <a:defRPr/>
            </a:pPr>
            <a:r>
              <a:rPr lang="en-US" altLang="lt-LT" sz="6000" b="1" dirty="0">
                <a:solidFill>
                  <a:schemeClr val="accent1">
                    <a:lumMod val="50000"/>
                  </a:schemeClr>
                </a:solidFill>
                <a:latin typeface="DM Sans Regular" pitchFamily="2" charset="0"/>
              </a:rPr>
              <a:t>June 30th </a:t>
            </a:r>
            <a:r>
              <a:rPr lang="en-US" altLang="lt-LT" sz="4000" dirty="0">
                <a:latin typeface="DM Sans" pitchFamily="2" charset="0"/>
              </a:rPr>
              <a:t>application deadline </a:t>
            </a:r>
            <a:r>
              <a:rPr lang="en-US" altLang="lt-LT" sz="6000" b="1" dirty="0">
                <a:solidFill>
                  <a:schemeClr val="accent1">
                    <a:lumMod val="50000"/>
                  </a:schemeClr>
                </a:solidFill>
                <a:latin typeface="DM Sans Regular" pitchFamily="2" charset="0"/>
              </a:rPr>
              <a:t>(?)</a:t>
            </a:r>
            <a:endParaRPr lang="lt-LT" sz="6000" b="1" dirty="0">
              <a:latin typeface="DM Sans Regular" pitchFamily="2" charset="0"/>
            </a:endParaRPr>
          </a:p>
          <a:p>
            <a:pPr eaLnBrk="1" hangingPunct="1">
              <a:defRPr/>
            </a:pPr>
            <a:endParaRPr lang="lt-LT" altLang="lt-LT" sz="6000" b="1" dirty="0">
              <a:solidFill>
                <a:srgbClr val="74B230"/>
              </a:solidFill>
              <a:latin typeface="DM Sans Regular" pitchFamily="2" charset="0"/>
            </a:endParaRPr>
          </a:p>
          <a:p>
            <a:pPr eaLnBrk="1" hangingPunct="1">
              <a:defRPr/>
            </a:pPr>
            <a:r>
              <a:rPr lang="en-US" altLang="lt-LT" sz="6000" b="1" dirty="0">
                <a:solidFill>
                  <a:srgbClr val="74B230"/>
                </a:solidFill>
                <a:latin typeface="DM Sans Regular" pitchFamily="2" charset="0"/>
              </a:rPr>
              <a:t>Student Mobilities </a:t>
            </a:r>
            <a:r>
              <a:rPr lang="en-US" altLang="lt-LT" sz="4000" dirty="0">
                <a:latin typeface="DM Sans" pitchFamily="2" charset="0"/>
              </a:rPr>
              <a:t>funded by </a:t>
            </a:r>
            <a:r>
              <a:rPr lang="en-US" altLang="lt-LT" sz="6000" b="1" dirty="0">
                <a:solidFill>
                  <a:schemeClr val="accent1">
                    <a:lumMod val="50000"/>
                  </a:schemeClr>
                </a:solidFill>
                <a:latin typeface="DM Sans Regular" pitchFamily="2" charset="0"/>
              </a:rPr>
              <a:t>T4EU</a:t>
            </a:r>
            <a:r>
              <a:rPr lang="en-US" altLang="lt-LT" sz="4000" dirty="0">
                <a:latin typeface="DM Sans" pitchFamily="2" charset="0"/>
              </a:rPr>
              <a:t> funds</a:t>
            </a:r>
          </a:p>
          <a:p>
            <a:pPr eaLnBrk="1" hangingPunct="1">
              <a:defRPr/>
            </a:pPr>
            <a:endParaRPr lang="en-US" altLang="lt-LT" sz="4000" dirty="0">
              <a:latin typeface="DM Sans" pitchFamily="2" charset="0"/>
            </a:endParaRPr>
          </a:p>
          <a:p>
            <a:pPr eaLnBrk="1" hangingPunct="1">
              <a:defRPr/>
            </a:pPr>
            <a:r>
              <a:rPr lang="en-US" altLang="lt-LT" sz="4000" dirty="0">
                <a:latin typeface="DM Sans" pitchFamily="2" charset="0"/>
              </a:rPr>
              <a:t>Guest lecturers </a:t>
            </a:r>
            <a:r>
              <a:rPr lang="en-US" altLang="lt-LT" sz="6000" b="1" dirty="0">
                <a:solidFill>
                  <a:schemeClr val="accent1">
                    <a:lumMod val="50000"/>
                  </a:schemeClr>
                </a:solidFill>
                <a:latin typeface="DM Sans Regular" pitchFamily="2" charset="0"/>
              </a:rPr>
              <a:t>wanted</a:t>
            </a:r>
            <a:endParaRPr lang="lt-LT" altLang="lt-LT" sz="6000" b="1" dirty="0">
              <a:solidFill>
                <a:schemeClr val="accent1">
                  <a:lumMod val="50000"/>
                </a:schemeClr>
              </a:solidFill>
              <a:latin typeface="DM Sans Regular" pitchFamily="2" charset="0"/>
            </a:endParaRPr>
          </a:p>
          <a:p>
            <a:pPr eaLnBrk="1" hangingPunct="1">
              <a:defRPr/>
            </a:pPr>
            <a:endParaRPr lang="de-DE" sz="4800" b="1" dirty="0"/>
          </a:p>
          <a:p>
            <a:pPr eaLnBrk="1" hangingPunct="1">
              <a:defRPr/>
            </a:pPr>
            <a:endParaRPr lang="de-DE" sz="4800" b="1" dirty="0"/>
          </a:p>
          <a:p>
            <a:pPr hangingPunct="1"/>
            <a:endParaRPr lang="de-DE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EE358-B3B5-7CF8-0AA3-36887AE3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840" y="2326620"/>
            <a:ext cx="13579600" cy="90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12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2842B-C3A3-16C8-26F8-EAA60FDF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75369-1E9F-E61B-68C4-4D5CF4E4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40" y="1953520"/>
            <a:ext cx="13975120" cy="93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14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21744E5-B2E2-4A03-EAC2-9DBFE099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39" y="702553"/>
            <a:ext cx="22432170" cy="2176741"/>
          </a:xfrm>
        </p:spPr>
        <p:txBody>
          <a:bodyPr>
            <a:normAutofit/>
          </a:bodyPr>
          <a:lstStyle/>
          <a:p>
            <a:r>
              <a:rPr lang="en-GB" sz="7200" dirty="0"/>
              <a:t>Thank you!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E2419E9-AE5D-2AEA-0D35-B53FA5FD1D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GB" sz="4000" dirty="0"/>
              <a:t>Keep track of upcoming events and the latest programme calls:</a:t>
            </a:r>
          </a:p>
          <a:p>
            <a:pPr>
              <a:lnSpc>
                <a:spcPct val="114000"/>
              </a:lnSpc>
            </a:pPr>
            <a:r>
              <a:rPr lang="en-GB" sz="4000" dirty="0"/>
              <a:t> </a:t>
            </a:r>
          </a:p>
          <a:p>
            <a:pPr>
              <a:lnSpc>
                <a:spcPct val="114000"/>
              </a:lnSpc>
            </a:pPr>
            <a:r>
              <a:rPr lang="en-GB" sz="4000" dirty="0"/>
              <a:t>     Transform4Europe</a:t>
            </a:r>
          </a:p>
          <a:p>
            <a:pPr>
              <a:lnSpc>
                <a:spcPct val="114000"/>
              </a:lnSpc>
            </a:pPr>
            <a:endParaRPr lang="en-GB" sz="4000" dirty="0"/>
          </a:p>
          <a:p>
            <a:pPr>
              <a:lnSpc>
                <a:spcPct val="114000"/>
              </a:lnSpc>
            </a:pPr>
            <a:r>
              <a:rPr lang="en-GB" sz="4000" dirty="0"/>
              <a:t>	Transform4Europe</a:t>
            </a:r>
          </a:p>
          <a:p>
            <a:pPr>
              <a:lnSpc>
                <a:spcPct val="114000"/>
              </a:lnSpc>
            </a:pPr>
            <a:endParaRPr lang="en-GB" sz="4000" dirty="0"/>
          </a:p>
          <a:p>
            <a:pPr>
              <a:lnSpc>
                <a:spcPct val="114000"/>
              </a:lnSpc>
            </a:pPr>
            <a:r>
              <a:rPr lang="en-GB" sz="4000" dirty="0"/>
              <a:t>	Transform4europe.eu</a:t>
            </a:r>
          </a:p>
          <a:p>
            <a:pPr>
              <a:lnSpc>
                <a:spcPct val="114000"/>
              </a:lnSpc>
            </a:pPr>
            <a:endParaRPr lang="en-GB" sz="4000" dirty="0"/>
          </a:p>
          <a:p>
            <a:pPr>
              <a:lnSpc>
                <a:spcPct val="114000"/>
              </a:lnSpc>
            </a:pPr>
            <a:r>
              <a:rPr lang="en-GB" sz="4000" dirty="0"/>
              <a:t>     </a:t>
            </a:r>
          </a:p>
          <a:p>
            <a:pPr>
              <a:lnSpc>
                <a:spcPct val="114000"/>
              </a:lnSpc>
            </a:pPr>
            <a:endParaRPr lang="en-US" sz="4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61257-DF71-488D-83F9-024E448FC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3" y="5359066"/>
            <a:ext cx="792549" cy="7925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B49B5D4-10FD-4F91-B384-5444170EC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" y="6775577"/>
            <a:ext cx="889460" cy="889460"/>
          </a:xfrm>
          <a:prstGeom prst="rect">
            <a:avLst/>
          </a:prstGeom>
        </p:spPr>
      </p:pic>
      <p:pic>
        <p:nvPicPr>
          <p:cNvPr id="19" name="Grafik 18" descr="Internet">
            <a:extLst>
              <a:ext uri="{FF2B5EF4-FFF2-40B4-BE49-F238E27FC236}">
                <a16:creationId xmlns:a16="http://schemas.microsoft.com/office/drawing/2014/main" id="{9692EBCC-E8B0-4243-B454-D99C31AE4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69" y="8074812"/>
            <a:ext cx="1096082" cy="1096082"/>
          </a:xfrm>
          <a:prstGeom prst="rect">
            <a:avLst/>
          </a:prstGeom>
        </p:spPr>
      </p:pic>
      <p:pic>
        <p:nvPicPr>
          <p:cNvPr id="2" name="Picture 1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86EB273-0BB6-650C-EE29-6C2EF8145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60" y="2595890"/>
            <a:ext cx="13613271" cy="10209953"/>
          </a:xfrm>
          <a:prstGeom prst="rect">
            <a:avLst/>
          </a:prstGeom>
          <a:ln>
            <a:solidFill>
              <a:srgbClr val="254BA1"/>
            </a:solidFill>
          </a:ln>
        </p:spPr>
      </p:pic>
    </p:spTree>
    <p:extLst>
      <p:ext uri="{BB962C8B-B14F-4D97-AF65-F5344CB8AC3E}">
        <p14:creationId xmlns:p14="http://schemas.microsoft.com/office/powerpoint/2010/main" val="33078263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ltero"/>
        <a:ea typeface="Altero"/>
        <a:cs typeface="Altero"/>
      </a:majorFont>
      <a:minorFont>
        <a:latin typeface="Basis Grotesque Pro"/>
        <a:ea typeface="Basis Grotesque Pro"/>
        <a:cs typeface="Basis Grotesque Pr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ltero"/>
        <a:ea typeface="Altero"/>
        <a:cs typeface="Altero"/>
      </a:majorFont>
      <a:minorFont>
        <a:latin typeface="Basis Grotesque Pro"/>
        <a:ea typeface="Basis Grotesque Pro"/>
        <a:cs typeface="Basis Grotesque Pr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73F44A73BD0D4A908D504744A37232" ma:contentTypeVersion="16" ma:contentTypeDescription="Ein neues Dokument erstellen." ma:contentTypeScope="" ma:versionID="d37e86a9930830fb8670b53b91e25f35">
  <xsd:schema xmlns:xsd="http://www.w3.org/2001/XMLSchema" xmlns:xs="http://www.w3.org/2001/XMLSchema" xmlns:p="http://schemas.microsoft.com/office/2006/metadata/properties" xmlns:ns2="119eb29a-7cbe-449c-aae0-97dd9a627636" xmlns:ns3="e2d89c27-aa87-4dbb-aa4b-68461f7c3c53" targetNamespace="http://schemas.microsoft.com/office/2006/metadata/properties" ma:root="true" ma:fieldsID="0efd2046fce44886751f73b9fded5964" ns2:_="" ns3:_="">
    <xsd:import namespace="119eb29a-7cbe-449c-aae0-97dd9a627636"/>
    <xsd:import namespace="e2d89c27-aa87-4dbb-aa4b-68461f7c3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b29a-7cbe-449c-aae0-97dd9a6276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ee3e8a42-d8d5-46ca-a5bf-92f41e721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89c27-aa87-4dbb-aa4b-68461f7c3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1586b6-81c3-4e5b-a22d-3049742fc668}" ma:internalName="TaxCatchAll" ma:showField="CatchAllData" ma:web="e2d89c27-aa87-4dbb-aa4b-68461f7c3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eb29a-7cbe-449c-aae0-97dd9a627636">
      <Terms xmlns="http://schemas.microsoft.com/office/infopath/2007/PartnerControls"/>
    </lcf76f155ced4ddcb4097134ff3c332f>
    <TaxCatchAll xmlns="e2d89c27-aa87-4dbb-aa4b-68461f7c3c53" xsi:nil="true"/>
    <SharedWithUsers xmlns="e2d89c27-aa87-4dbb-aa4b-68461f7c3c53">
      <UserInfo>
        <DisplayName>Jana Kirst</DisplayName>
        <AccountId>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E62162-3F14-4D77-B585-A2EACCCF70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121C06-B8F1-4D04-B80D-D0E1F8058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eb29a-7cbe-449c-aae0-97dd9a627636"/>
    <ds:schemaRef ds:uri="e2d89c27-aa87-4dbb-aa4b-68461f7c3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8DA718-923B-42E3-8679-E1744C156B03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2d89c27-aa87-4dbb-aa4b-68461f7c3c53"/>
    <ds:schemaRef ds:uri="119eb29a-7cbe-449c-aae0-97dd9a62763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392</Words>
  <Application>Microsoft Office PowerPoint</Application>
  <PresentationFormat>Custom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Altero</vt:lpstr>
      <vt:lpstr>Arial</vt:lpstr>
      <vt:lpstr>Basis Grotesque Pro</vt:lpstr>
      <vt:lpstr>Calibri</vt:lpstr>
      <vt:lpstr>DM Sans</vt:lpstr>
      <vt:lpstr>DM Sans Regular</vt:lpstr>
      <vt:lpstr>Helvetica Neue</vt:lpstr>
      <vt:lpstr>Helvetica Neue Medium</vt:lpstr>
      <vt:lpstr>Wingdings</vt:lpstr>
      <vt:lpstr>21_BasicWhite</vt:lpstr>
      <vt:lpstr>PowerPoint Presentation</vt:lpstr>
      <vt:lpstr>T4EU Summer Course</vt:lpstr>
      <vt:lpstr>‘(CO)HAPPINESS LABORATORY’</vt:lpstr>
      <vt:lpstr>TENTATIVE PROGRAMME</vt:lpstr>
      <vt:lpstr>Facts and figures</vt:lpstr>
      <vt:lpstr>Q&amp;A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Hodyas</dc:creator>
  <cp:lastModifiedBy>Vanja Kovše</cp:lastModifiedBy>
  <cp:revision>150</cp:revision>
  <dcterms:modified xsi:type="dcterms:W3CDTF">2024-06-12T06:46:23Z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0x0101001673F44A73BD0D4A908D504744A37232</vt:lpwstr>
  </property>
  <property fmtid="{D5CDD505-2E9C-101B-9397-08002B2CF9AE}" pid="3" name="MediaServiceImageTags">
    <vt:lpwstr/>
  </property>
</Properties>
</file>